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283" r:id="rId2"/>
    <p:sldId id="265" r:id="rId3"/>
    <p:sldId id="281" r:id="rId4"/>
    <p:sldId id="267" r:id="rId5"/>
    <p:sldId id="287" r:id="rId6"/>
    <p:sldId id="286" r:id="rId7"/>
    <p:sldId id="280" r:id="rId8"/>
    <p:sldId id="288" r:id="rId9"/>
    <p:sldId id="289" r:id="rId10"/>
    <p:sldId id="284" r:id="rId11"/>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27E2"/>
    <a:srgbClr val="1F35EB"/>
    <a:srgbClr val="F58763"/>
    <a:srgbClr val="FF6600"/>
    <a:srgbClr val="E5E600"/>
    <a:srgbClr val="FF3300"/>
    <a:srgbClr val="1F1F74"/>
    <a:srgbClr val="A5A5BF"/>
    <a:srgbClr val="875D98"/>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36" autoAdjust="0"/>
    <p:restoredTop sz="98024" autoAdjust="0"/>
  </p:normalViewPr>
  <p:slideViewPr>
    <p:cSldViewPr>
      <p:cViewPr varScale="1">
        <p:scale>
          <a:sx n="77" d="100"/>
          <a:sy n="77" d="100"/>
        </p:scale>
        <p:origin x="82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ltLang="fr-FR"/>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ltLang="fr-FR"/>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ltLang="fr-FR"/>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3A71AAEA-8F5A-41A9-B55C-1E25BB1EC3F1}" type="slidenum">
              <a:rPr lang="fr-FR" altLang="fr-FR"/>
              <a:pPr/>
              <a:t>‹N°›</a:t>
            </a:fld>
            <a:endParaRPr lang="fr-FR" altLang="fr-FR"/>
          </a:p>
        </p:txBody>
      </p:sp>
    </p:spTree>
    <p:extLst>
      <p:ext uri="{BB962C8B-B14F-4D97-AF65-F5344CB8AC3E}">
        <p14:creationId xmlns:p14="http://schemas.microsoft.com/office/powerpoint/2010/main" val="676984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ltLang="fr-FR"/>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ltLang="fr-FR"/>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de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ltLang="fr-F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2CDE595A-04FD-4B49-B76A-7553DEFC7C96}" type="slidenum">
              <a:rPr lang="fr-FR" altLang="fr-FR"/>
              <a:pPr/>
              <a:t>‹N°›</a:t>
            </a:fld>
            <a:endParaRPr lang="fr-FR" altLang="fr-FR"/>
          </a:p>
        </p:txBody>
      </p:sp>
    </p:spTree>
    <p:extLst>
      <p:ext uri="{BB962C8B-B14F-4D97-AF65-F5344CB8AC3E}">
        <p14:creationId xmlns:p14="http://schemas.microsoft.com/office/powerpoint/2010/main" val="38785966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B0C99-9258-444C-90AF-620D7E8760FF}" type="slidenum">
              <a:rPr lang="fr-FR" altLang="fr-FR"/>
              <a:pPr/>
              <a:t>1</a:t>
            </a:fld>
            <a:endParaRPr lang="fr-FR" alt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endParaRPr lang="fr-FR" altLang="fr-FR"/>
          </a:p>
        </p:txBody>
      </p:sp>
      <p:sp>
        <p:nvSpPr>
          <p:cNvPr id="49169" name="Rectangle 17"/>
          <p:cNvSpPr>
            <a:spLocks noGrp="1" noChangeArrowheads="1"/>
          </p:cNvSpPr>
          <p:nvPr>
            <p:ph type="ftr" sz="quarter" idx="3"/>
          </p:nvPr>
        </p:nvSpPr>
        <p:spPr/>
        <p:txBody>
          <a:bodyPr/>
          <a:lstStyle>
            <a:lvl1pPr>
              <a:defRPr/>
            </a:lvl1pPr>
          </a:lstStyle>
          <a:p>
            <a:endParaRPr lang="fr-FR" altLang="fr-FR"/>
          </a:p>
        </p:txBody>
      </p:sp>
      <p:sp>
        <p:nvSpPr>
          <p:cNvPr id="49170" name="Rectangle 18"/>
          <p:cNvSpPr>
            <a:spLocks noGrp="1" noChangeArrowheads="1"/>
          </p:cNvSpPr>
          <p:nvPr>
            <p:ph type="sldNum" sz="quarter" idx="4"/>
          </p:nvPr>
        </p:nvSpPr>
        <p:spPr/>
        <p:txBody>
          <a:bodyPr/>
          <a:lstStyle>
            <a:lvl1pPr>
              <a:defRPr/>
            </a:lvl1pPr>
          </a:lstStyle>
          <a:p>
            <a:fld id="{851AD9E3-68B8-4D00-8F4B-7B28CC67EADA}" type="slidenum">
              <a:rPr lang="fr-FR" altLang="fr-FR"/>
              <a:pPr/>
              <a:t>‹N°›</a:t>
            </a:fld>
            <a:endParaRPr lang="fr-FR" altLang="fr-FR"/>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altLang="fr-FR" noProof="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altLang="fr-FR" noProof="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p:txBody>
          <a:bodyPr/>
          <a:lstStyle>
            <a:lvl1pPr>
              <a:defRPr/>
            </a:lvl1pPr>
          </a:lstStyle>
          <a:p>
            <a:fld id="{80A92EFA-7DA6-4A56-80E8-91C804709877}" type="slidenum">
              <a:rPr lang="fr-FR" altLang="fr-FR"/>
              <a:pPr/>
              <a:t>‹N°›</a:t>
            </a:fld>
            <a:endParaRPr lang="fr-FR" altLang="fr-FR"/>
          </a:p>
        </p:txBody>
      </p:sp>
      <p:sp>
        <p:nvSpPr>
          <p:cNvPr id="6" name="Espace réservé de la date 5"/>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14004463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p:txBody>
          <a:bodyPr/>
          <a:lstStyle>
            <a:lvl1pPr>
              <a:defRPr/>
            </a:lvl1pPr>
          </a:lstStyle>
          <a:p>
            <a:fld id="{0107BDF6-5DDE-427E-ADAA-EAD70AE96BF0}" type="slidenum">
              <a:rPr lang="fr-FR" altLang="fr-FR"/>
              <a:pPr/>
              <a:t>‹N°›</a:t>
            </a:fld>
            <a:endParaRPr lang="fr-FR" altLang="fr-FR"/>
          </a:p>
        </p:txBody>
      </p:sp>
      <p:sp>
        <p:nvSpPr>
          <p:cNvPr id="6" name="Espace réservé de la date 5"/>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153287098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Modifiez le style du titre</a:t>
            </a:r>
          </a:p>
        </p:txBody>
      </p:sp>
      <p:sp>
        <p:nvSpPr>
          <p:cNvPr id="3" name="Espace réservé du texte 2"/>
          <p:cNvSpPr>
            <a:spLocks noGrp="1"/>
          </p:cNvSpPr>
          <p:nvPr>
            <p:ph type="body" sz="half" idx="1"/>
          </p:nvPr>
        </p:nvSpPr>
        <p:spPr>
          <a:xfrm>
            <a:off x="457200" y="1981200"/>
            <a:ext cx="4038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3124200" y="6248400"/>
            <a:ext cx="2895600" cy="457200"/>
          </a:xfrm>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a:xfrm>
            <a:off x="6553200" y="6248400"/>
            <a:ext cx="2133600" cy="457200"/>
          </a:xfrm>
        </p:spPr>
        <p:txBody>
          <a:bodyPr/>
          <a:lstStyle>
            <a:lvl1pPr>
              <a:defRPr/>
            </a:lvl1pPr>
          </a:lstStyle>
          <a:p>
            <a:fld id="{8F228555-71AF-4100-97A7-2B83321AF4F7}" type="slidenum">
              <a:rPr lang="fr-FR" altLang="fr-FR"/>
              <a:pPr/>
              <a:t>‹N°›</a:t>
            </a:fld>
            <a:endParaRPr lang="fr-FR" altLang="fr-FR"/>
          </a:p>
        </p:txBody>
      </p:sp>
      <p:sp>
        <p:nvSpPr>
          <p:cNvPr id="7" name="Espace réservé de la date 6"/>
          <p:cNvSpPr>
            <a:spLocks noGrp="1"/>
          </p:cNvSpPr>
          <p:nvPr>
            <p:ph type="dt" sz="half" idx="12"/>
          </p:nvPr>
        </p:nvSpPr>
        <p:spPr>
          <a:xfrm>
            <a:off x="457200" y="6245225"/>
            <a:ext cx="2133600" cy="476250"/>
          </a:xfrm>
        </p:spPr>
        <p:txBody>
          <a:bodyPr/>
          <a:lstStyle>
            <a:lvl1pPr>
              <a:defRPr/>
            </a:lvl1pPr>
          </a:lstStyle>
          <a:p>
            <a:endParaRPr lang="fr-FR" altLang="fr-FR"/>
          </a:p>
        </p:txBody>
      </p:sp>
    </p:spTree>
    <p:extLst>
      <p:ext uri="{BB962C8B-B14F-4D97-AF65-F5344CB8AC3E}">
        <p14:creationId xmlns:p14="http://schemas.microsoft.com/office/powerpoint/2010/main" val="11332539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Modifiez le style du titre</a:t>
            </a:r>
          </a:p>
        </p:txBody>
      </p:sp>
      <p:sp>
        <p:nvSpPr>
          <p:cNvPr id="3" name="Espace réservé du texte 2"/>
          <p:cNvSpPr>
            <a:spLocks noGrp="1"/>
          </p:cNvSpPr>
          <p:nvPr>
            <p:ph type="body" sz="half" idx="1"/>
          </p:nvPr>
        </p:nvSpPr>
        <p:spPr>
          <a:xfrm>
            <a:off x="457200" y="1981200"/>
            <a:ext cx="4038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48200" y="1981200"/>
            <a:ext cx="4038600" cy="3886200"/>
          </a:xfrm>
        </p:spPr>
        <p:txBody>
          <a:bodyPr/>
          <a:lstStyle/>
          <a:p>
            <a:r>
              <a:rPr lang="fr-FR"/>
              <a:t>Cliquez sur l'icône pour ajouter une image de la bibliothèque</a:t>
            </a:r>
          </a:p>
        </p:txBody>
      </p:sp>
      <p:sp>
        <p:nvSpPr>
          <p:cNvPr id="5" name="Espace réservé du pied de page 4"/>
          <p:cNvSpPr>
            <a:spLocks noGrp="1"/>
          </p:cNvSpPr>
          <p:nvPr>
            <p:ph type="ftr" sz="quarter" idx="10"/>
          </p:nvPr>
        </p:nvSpPr>
        <p:spPr>
          <a:xfrm>
            <a:off x="3124200" y="6248400"/>
            <a:ext cx="2895600" cy="457200"/>
          </a:xfrm>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a:xfrm>
            <a:off x="6553200" y="6248400"/>
            <a:ext cx="2133600" cy="457200"/>
          </a:xfrm>
        </p:spPr>
        <p:txBody>
          <a:bodyPr/>
          <a:lstStyle>
            <a:lvl1pPr>
              <a:defRPr/>
            </a:lvl1pPr>
          </a:lstStyle>
          <a:p>
            <a:fld id="{47606042-44B8-4771-B71A-3958A91DF9E1}" type="slidenum">
              <a:rPr lang="fr-FR" altLang="fr-FR"/>
              <a:pPr/>
              <a:t>‹N°›</a:t>
            </a:fld>
            <a:endParaRPr lang="fr-FR" altLang="fr-FR"/>
          </a:p>
        </p:txBody>
      </p:sp>
      <p:sp>
        <p:nvSpPr>
          <p:cNvPr id="7" name="Espace réservé de la date 6"/>
          <p:cNvSpPr>
            <a:spLocks noGrp="1"/>
          </p:cNvSpPr>
          <p:nvPr>
            <p:ph type="dt" sz="half" idx="12"/>
          </p:nvPr>
        </p:nvSpPr>
        <p:spPr>
          <a:xfrm>
            <a:off x="457200" y="6245225"/>
            <a:ext cx="2133600" cy="476250"/>
          </a:xfrm>
        </p:spPr>
        <p:txBody>
          <a:bodyPr/>
          <a:lstStyle>
            <a:lvl1pPr>
              <a:defRPr/>
            </a:lvl1pPr>
          </a:lstStyle>
          <a:p>
            <a:endParaRPr lang="fr-FR" altLang="fr-FR"/>
          </a:p>
        </p:txBody>
      </p:sp>
    </p:spTree>
    <p:extLst>
      <p:ext uri="{BB962C8B-B14F-4D97-AF65-F5344CB8AC3E}">
        <p14:creationId xmlns:p14="http://schemas.microsoft.com/office/powerpoint/2010/main" val="14284445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Modifiez le style du titre</a:t>
            </a:r>
          </a:p>
        </p:txBody>
      </p:sp>
      <p:sp>
        <p:nvSpPr>
          <p:cNvPr id="3" name="Espace réservé de l'image de la bibliothèque 2"/>
          <p:cNvSpPr>
            <a:spLocks noGrp="1"/>
          </p:cNvSpPr>
          <p:nvPr>
            <p:ph type="clipArt" sz="half" idx="1"/>
          </p:nvPr>
        </p:nvSpPr>
        <p:spPr>
          <a:xfrm>
            <a:off x="457200" y="1981200"/>
            <a:ext cx="4038600" cy="3886200"/>
          </a:xfrm>
        </p:spPr>
        <p:txBody>
          <a:bodyPr/>
          <a:lstStyle/>
          <a:p>
            <a:r>
              <a:rPr lang="fr-FR"/>
              <a:t>Cliquez sur l'icône pour ajouter une image de la bibliothèque</a:t>
            </a:r>
          </a:p>
        </p:txBody>
      </p:sp>
      <p:sp>
        <p:nvSpPr>
          <p:cNvPr id="4" name="Espace réservé du texte 3"/>
          <p:cNvSpPr>
            <a:spLocks noGrp="1"/>
          </p:cNvSpPr>
          <p:nvPr>
            <p:ph type="body" sz="half" idx="2"/>
          </p:nvPr>
        </p:nvSpPr>
        <p:spPr>
          <a:xfrm>
            <a:off x="4648200" y="1981200"/>
            <a:ext cx="4038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3124200" y="6248400"/>
            <a:ext cx="2895600" cy="457200"/>
          </a:xfrm>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a:xfrm>
            <a:off x="6553200" y="6248400"/>
            <a:ext cx="2133600" cy="457200"/>
          </a:xfrm>
        </p:spPr>
        <p:txBody>
          <a:bodyPr/>
          <a:lstStyle>
            <a:lvl1pPr>
              <a:defRPr/>
            </a:lvl1pPr>
          </a:lstStyle>
          <a:p>
            <a:fld id="{9F181FE8-B496-47A1-971B-E9B171B97B2C}" type="slidenum">
              <a:rPr lang="fr-FR" altLang="fr-FR"/>
              <a:pPr/>
              <a:t>‹N°›</a:t>
            </a:fld>
            <a:endParaRPr lang="fr-FR" altLang="fr-FR"/>
          </a:p>
        </p:txBody>
      </p:sp>
      <p:sp>
        <p:nvSpPr>
          <p:cNvPr id="7" name="Espace réservé de la date 6"/>
          <p:cNvSpPr>
            <a:spLocks noGrp="1"/>
          </p:cNvSpPr>
          <p:nvPr>
            <p:ph type="dt" sz="half" idx="12"/>
          </p:nvPr>
        </p:nvSpPr>
        <p:spPr>
          <a:xfrm>
            <a:off x="457200" y="6245225"/>
            <a:ext cx="2133600" cy="476250"/>
          </a:xfrm>
        </p:spPr>
        <p:txBody>
          <a:bodyPr/>
          <a:lstStyle>
            <a:lvl1pPr>
              <a:defRPr/>
            </a:lvl1pPr>
          </a:lstStyle>
          <a:p>
            <a:endParaRPr lang="fr-FR" altLang="fr-FR"/>
          </a:p>
        </p:txBody>
      </p:sp>
    </p:spTree>
    <p:extLst>
      <p:ext uri="{BB962C8B-B14F-4D97-AF65-F5344CB8AC3E}">
        <p14:creationId xmlns:p14="http://schemas.microsoft.com/office/powerpoint/2010/main" val="33007259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p:txBody>
          <a:bodyPr/>
          <a:lstStyle>
            <a:lvl1pPr>
              <a:defRPr/>
            </a:lvl1pPr>
          </a:lstStyle>
          <a:p>
            <a:fld id="{46722D8C-DD88-4161-92D4-B93E045F9C9B}" type="slidenum">
              <a:rPr lang="fr-FR" altLang="fr-FR"/>
              <a:pPr/>
              <a:t>‹N°›</a:t>
            </a:fld>
            <a:endParaRPr lang="fr-FR" altLang="fr-FR"/>
          </a:p>
        </p:txBody>
      </p:sp>
      <p:sp>
        <p:nvSpPr>
          <p:cNvPr id="6" name="Espace réservé de la date 5"/>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7119814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p:txBody>
          <a:bodyPr/>
          <a:lstStyle>
            <a:lvl1pPr>
              <a:defRPr/>
            </a:lvl1pPr>
          </a:lstStyle>
          <a:p>
            <a:fld id="{67939870-FC8A-4310-9C64-22A251B55778}" type="slidenum">
              <a:rPr lang="fr-FR" altLang="fr-FR"/>
              <a:pPr/>
              <a:t>‹N°›</a:t>
            </a:fld>
            <a:endParaRPr lang="fr-FR" altLang="fr-FR"/>
          </a:p>
        </p:txBody>
      </p:sp>
      <p:sp>
        <p:nvSpPr>
          <p:cNvPr id="6" name="Espace réservé de la date 5"/>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31531065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p:txBody>
          <a:bodyPr/>
          <a:lstStyle>
            <a:lvl1pPr>
              <a:defRPr/>
            </a:lvl1pPr>
          </a:lstStyle>
          <a:p>
            <a:fld id="{A2B5E6F2-324F-483E-A4C6-4637930B35B3}" type="slidenum">
              <a:rPr lang="fr-FR" altLang="fr-FR"/>
              <a:pPr/>
              <a:t>‹N°›</a:t>
            </a:fld>
            <a:endParaRPr lang="fr-FR" altLang="fr-FR"/>
          </a:p>
        </p:txBody>
      </p:sp>
      <p:sp>
        <p:nvSpPr>
          <p:cNvPr id="7" name="Espace réservé de la date 6"/>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87824078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endParaRPr lang="fr-FR" altLang="fr-FR"/>
          </a:p>
        </p:txBody>
      </p:sp>
      <p:sp>
        <p:nvSpPr>
          <p:cNvPr id="8" name="Espace réservé du numéro de diapositive 7"/>
          <p:cNvSpPr>
            <a:spLocks noGrp="1"/>
          </p:cNvSpPr>
          <p:nvPr>
            <p:ph type="sldNum" sz="quarter" idx="11"/>
          </p:nvPr>
        </p:nvSpPr>
        <p:spPr/>
        <p:txBody>
          <a:bodyPr/>
          <a:lstStyle>
            <a:lvl1pPr>
              <a:defRPr/>
            </a:lvl1pPr>
          </a:lstStyle>
          <a:p>
            <a:fld id="{5407A3D6-7C11-45C2-AC24-254ECFFC270B}" type="slidenum">
              <a:rPr lang="fr-FR" altLang="fr-FR"/>
              <a:pPr/>
              <a:t>‹N°›</a:t>
            </a:fld>
            <a:endParaRPr lang="fr-FR" altLang="fr-FR"/>
          </a:p>
        </p:txBody>
      </p:sp>
      <p:sp>
        <p:nvSpPr>
          <p:cNvPr id="9" name="Espace réservé de la date 8"/>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19051602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lvl1pPr>
              <a:defRPr/>
            </a:lvl1pPr>
          </a:lstStyle>
          <a:p>
            <a:endParaRPr lang="fr-FR" altLang="fr-FR"/>
          </a:p>
        </p:txBody>
      </p:sp>
      <p:sp>
        <p:nvSpPr>
          <p:cNvPr id="4" name="Espace réservé du numéro de diapositive 3"/>
          <p:cNvSpPr>
            <a:spLocks noGrp="1"/>
          </p:cNvSpPr>
          <p:nvPr>
            <p:ph type="sldNum" sz="quarter" idx="11"/>
          </p:nvPr>
        </p:nvSpPr>
        <p:spPr/>
        <p:txBody>
          <a:bodyPr/>
          <a:lstStyle>
            <a:lvl1pPr>
              <a:defRPr/>
            </a:lvl1pPr>
          </a:lstStyle>
          <a:p>
            <a:fld id="{52028AFB-9518-461F-BCEF-6201CCD5BB75}" type="slidenum">
              <a:rPr lang="fr-FR" altLang="fr-FR"/>
              <a:pPr/>
              <a:t>‹N°›</a:t>
            </a:fld>
            <a:endParaRPr lang="fr-FR" altLang="fr-FR"/>
          </a:p>
        </p:txBody>
      </p:sp>
      <p:sp>
        <p:nvSpPr>
          <p:cNvPr id="5" name="Espace réservé de la date 4"/>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6298762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FR" altLang="fr-FR"/>
          </a:p>
        </p:txBody>
      </p:sp>
      <p:sp>
        <p:nvSpPr>
          <p:cNvPr id="3" name="Espace réservé du numéro de diapositive 2"/>
          <p:cNvSpPr>
            <a:spLocks noGrp="1"/>
          </p:cNvSpPr>
          <p:nvPr>
            <p:ph type="sldNum" sz="quarter" idx="11"/>
          </p:nvPr>
        </p:nvSpPr>
        <p:spPr/>
        <p:txBody>
          <a:bodyPr/>
          <a:lstStyle>
            <a:lvl1pPr>
              <a:defRPr/>
            </a:lvl1pPr>
          </a:lstStyle>
          <a:p>
            <a:fld id="{2271B723-D9CE-450E-9CA9-BA7A8B405B05}" type="slidenum">
              <a:rPr lang="fr-FR" altLang="fr-FR"/>
              <a:pPr/>
              <a:t>‹N°›</a:t>
            </a:fld>
            <a:endParaRPr lang="fr-FR" altLang="fr-FR"/>
          </a:p>
        </p:txBody>
      </p:sp>
      <p:sp>
        <p:nvSpPr>
          <p:cNvPr id="4" name="Espace réservé de la date 3"/>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21584774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p:txBody>
          <a:bodyPr/>
          <a:lstStyle>
            <a:lvl1pPr>
              <a:defRPr/>
            </a:lvl1pPr>
          </a:lstStyle>
          <a:p>
            <a:fld id="{D002AF4B-B162-46DE-8746-F8E6CCBD35FC}" type="slidenum">
              <a:rPr lang="fr-FR" altLang="fr-FR"/>
              <a:pPr/>
              <a:t>‹N°›</a:t>
            </a:fld>
            <a:endParaRPr lang="fr-FR" altLang="fr-FR"/>
          </a:p>
        </p:txBody>
      </p:sp>
      <p:sp>
        <p:nvSpPr>
          <p:cNvPr id="7" name="Espace réservé de la date 6"/>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19037844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p:txBody>
          <a:bodyPr/>
          <a:lstStyle>
            <a:lvl1pPr>
              <a:defRPr/>
            </a:lvl1pPr>
          </a:lstStyle>
          <a:p>
            <a:fld id="{B5CCEF06-0BB9-474B-B14B-B0F8CEB44BE8}" type="slidenum">
              <a:rPr lang="fr-FR" altLang="fr-FR"/>
              <a:pPr/>
              <a:t>‹N°›</a:t>
            </a:fld>
            <a:endParaRPr lang="fr-FR" altLang="fr-FR"/>
          </a:p>
        </p:txBody>
      </p:sp>
      <p:sp>
        <p:nvSpPr>
          <p:cNvPr id="7" name="Espace réservé de la date 6"/>
          <p:cNvSpPr>
            <a:spLocks noGrp="1"/>
          </p:cNvSpPr>
          <p:nvPr>
            <p:ph type="dt" sz="half" idx="12"/>
          </p:nvPr>
        </p:nvSpPr>
        <p:spPr/>
        <p:txBody>
          <a:bodyPr/>
          <a:lstStyle>
            <a:lvl1pPr>
              <a:defRPr/>
            </a:lvl1pPr>
          </a:lstStyle>
          <a:p>
            <a:endParaRPr lang="fr-FR" altLang="fr-FR"/>
          </a:p>
        </p:txBody>
      </p:sp>
    </p:spTree>
    <p:extLst>
      <p:ext uri="{BB962C8B-B14F-4D97-AF65-F5344CB8AC3E}">
        <p14:creationId xmlns:p14="http://schemas.microsoft.com/office/powerpoint/2010/main" val="33483351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lt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5A4E22C1-1566-435E-B7D3-1AC352CB1D98}" type="slidenum">
              <a:rPr lang="fr-FR" altLang="fr-FR"/>
              <a:pPr/>
              <a:t>‹N°›</a:t>
            </a:fld>
            <a:endParaRPr lang="fr-FR" alt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de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iel etoile.jpg"/>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400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2267744" y="1691711"/>
            <a:ext cx="6876256" cy="2529377"/>
          </a:xfrm>
          <a:prstGeom prst="rect">
            <a:avLst/>
          </a:prstGeom>
        </p:spPr>
      </p:pic>
      <p:sp>
        <p:nvSpPr>
          <p:cNvPr id="35842" name="Rectangle 2"/>
          <p:cNvSpPr>
            <a:spLocks noGrp="1" noChangeArrowheads="1"/>
          </p:cNvSpPr>
          <p:nvPr>
            <p:ph type="ctrTitle"/>
          </p:nvPr>
        </p:nvSpPr>
        <p:spPr>
          <a:xfrm>
            <a:off x="3011934" y="2501225"/>
            <a:ext cx="6024562"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spAutoFit/>
          </a:bodyPr>
          <a:lstStyle/>
          <a:p>
            <a:r>
              <a:rPr lang="fr-FR" altLang="fr-FR" dirty="0">
                <a:latin typeface="Century Gothic"/>
                <a:cs typeface="Century Gothic"/>
              </a:rPr>
              <a:t>Princesse Aurore</a:t>
            </a:r>
          </a:p>
        </p:txBody>
      </p:sp>
      <p:sp>
        <p:nvSpPr>
          <p:cNvPr id="35845" name="Rectangle 5"/>
          <p:cNvSpPr>
            <a:spLocks noChangeArrowheads="1"/>
          </p:cNvSpPr>
          <p:nvPr/>
        </p:nvSpPr>
        <p:spPr bwMode="auto">
          <a:xfrm>
            <a:off x="3048000" y="1250757"/>
            <a:ext cx="45483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800" dirty="0">
                <a:solidFill>
                  <a:srgbClr val="FF0000"/>
                </a:solidFill>
                <a:latin typeface="Century Gothic"/>
                <a:cs typeface="Century Gothic"/>
              </a:rPr>
              <a:t>L’ Association </a:t>
            </a:r>
            <a:r>
              <a:rPr lang="fr-FR" altLang="fr-FR" sz="2800" b="1" dirty="0">
                <a:solidFill>
                  <a:srgbClr val="FF0000"/>
                </a:solidFill>
                <a:latin typeface="Didot"/>
                <a:cs typeface="Didot"/>
              </a:rPr>
              <a:t>LA MERCI</a:t>
            </a:r>
          </a:p>
          <a:p>
            <a:r>
              <a:rPr lang="fr-FR" altLang="fr-FR" sz="2800" dirty="0">
                <a:solidFill>
                  <a:srgbClr val="FFFF00"/>
                </a:solidFill>
                <a:latin typeface="Century Gothic"/>
                <a:cs typeface="Century Gothic"/>
              </a:rPr>
              <a:t>présente</a:t>
            </a:r>
          </a:p>
        </p:txBody>
      </p:sp>
      <p:sp>
        <p:nvSpPr>
          <p:cNvPr id="2" name="ZoneTexte 1"/>
          <p:cNvSpPr txBox="1"/>
          <p:nvPr/>
        </p:nvSpPr>
        <p:spPr>
          <a:xfrm>
            <a:off x="1081693" y="4869160"/>
            <a:ext cx="7944819" cy="2031325"/>
          </a:xfrm>
          <a:prstGeom prst="rect">
            <a:avLst/>
          </a:prstGeom>
          <a:noFill/>
          <a:ln>
            <a:noFill/>
          </a:ln>
        </p:spPr>
        <p:txBody>
          <a:bodyPr wrap="square" rtlCol="0">
            <a:spAutoFit/>
          </a:bodyPr>
          <a:lstStyle/>
          <a:p>
            <a:r>
              <a:rPr lang="fr-FR" b="1" i="1" dirty="0">
                <a:solidFill>
                  <a:schemeClr val="accent1">
                    <a:lumMod val="25000"/>
                  </a:schemeClr>
                </a:solidFill>
                <a:latin typeface="Didot"/>
                <a:cs typeface="Didot"/>
              </a:rPr>
              <a:t>Approcher des personnes en situation de handicap mental transforme la vision globale que l’on a de l'humain et de sa propre personne, en cela le contact s'avère bénéfique pour l’individu!</a:t>
            </a:r>
          </a:p>
          <a:p>
            <a:r>
              <a:rPr lang="fr-FR" b="1" dirty="0">
                <a:solidFill>
                  <a:schemeClr val="accent1">
                    <a:lumMod val="25000"/>
                  </a:schemeClr>
                </a:solidFill>
                <a:latin typeface="Didot"/>
                <a:cs typeface="Didot"/>
              </a:rPr>
              <a:t> </a:t>
            </a:r>
          </a:p>
          <a:p>
            <a:r>
              <a:rPr lang="fr-FR" b="1" dirty="0">
                <a:solidFill>
                  <a:schemeClr val="accent1">
                    <a:lumMod val="25000"/>
                  </a:schemeClr>
                </a:solidFill>
                <a:latin typeface="Didot"/>
                <a:cs typeface="Didot"/>
              </a:rPr>
              <a:t>                                                                          </a:t>
            </a:r>
            <a:r>
              <a:rPr lang="fr-FR" sz="1600" b="1" dirty="0">
                <a:solidFill>
                  <a:schemeClr val="accent1">
                    <a:lumMod val="25000"/>
                  </a:schemeClr>
                </a:solidFill>
                <a:latin typeface="Century Gothic"/>
                <a:cs typeface="Century Gothic"/>
              </a:rPr>
              <a:t>Philippe </a:t>
            </a:r>
            <a:r>
              <a:rPr lang="fr-FR" sz="1600" b="1" dirty="0" err="1">
                <a:solidFill>
                  <a:schemeClr val="accent1">
                    <a:lumMod val="25000"/>
                  </a:schemeClr>
                </a:solidFill>
                <a:latin typeface="Century Gothic"/>
                <a:cs typeface="Century Gothic"/>
              </a:rPr>
              <a:t>Gleyze</a:t>
            </a:r>
            <a:endParaRPr lang="fr-FR" sz="1600" b="1" dirty="0">
              <a:solidFill>
                <a:schemeClr val="accent1">
                  <a:lumMod val="25000"/>
                </a:schemeClr>
              </a:solidFill>
              <a:latin typeface="Century Gothic"/>
              <a:cs typeface="Century Gothic"/>
            </a:endParaRPr>
          </a:p>
          <a:p>
            <a:r>
              <a:rPr lang="fr-FR" sz="1600" b="1" dirty="0">
                <a:solidFill>
                  <a:schemeClr val="accent1">
                    <a:lumMod val="25000"/>
                  </a:schemeClr>
                </a:solidFill>
                <a:latin typeface="Century Gothic"/>
                <a:cs typeface="Century Gothic"/>
              </a:rPr>
              <a:t>					  </a:t>
            </a:r>
            <a:r>
              <a:rPr lang="fr-FR" sz="1600" dirty="0">
                <a:solidFill>
                  <a:schemeClr val="accent1">
                    <a:lumMod val="25000"/>
                  </a:schemeClr>
                </a:solidFill>
                <a:latin typeface="Century Gothic"/>
                <a:cs typeface="Century Gothic"/>
              </a:rPr>
              <a:t>Directeur artistique</a:t>
            </a:r>
          </a:p>
          <a:p>
            <a:endParaRPr lang="fr-FR" b="1" dirty="0">
              <a:solidFill>
                <a:schemeClr val="accent1">
                  <a:lumMod val="25000"/>
                </a:schemeClr>
              </a:solidFill>
              <a:latin typeface="Didot"/>
              <a:cs typeface="Didot"/>
            </a:endParaRPr>
          </a:p>
        </p:txBody>
      </p:sp>
      <p:sp>
        <p:nvSpPr>
          <p:cNvPr id="7" name="Étoile à 4 branches 6"/>
          <p:cNvSpPr/>
          <p:nvPr/>
        </p:nvSpPr>
        <p:spPr bwMode="auto">
          <a:xfrm>
            <a:off x="1259632" y="3140968"/>
            <a:ext cx="914400" cy="914400"/>
          </a:xfrm>
          <a:prstGeom prst="star4">
            <a:avLst/>
          </a:prstGeom>
          <a:solidFill>
            <a:schemeClr val="bg1"/>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11" name="Étoile à 4 branches 10"/>
          <p:cNvSpPr/>
          <p:nvPr/>
        </p:nvSpPr>
        <p:spPr bwMode="auto">
          <a:xfrm>
            <a:off x="251520" y="3913200"/>
            <a:ext cx="626368" cy="626368"/>
          </a:xfrm>
          <a:prstGeom prst="star4">
            <a:avLst>
              <a:gd name="adj" fmla="val 11874"/>
            </a:avLst>
          </a:prstGeom>
          <a:solidFill>
            <a:schemeClr val="bg1"/>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12" name="Étoile à 4 branches 11"/>
          <p:cNvSpPr/>
          <p:nvPr/>
        </p:nvSpPr>
        <p:spPr bwMode="auto">
          <a:xfrm>
            <a:off x="805880" y="764704"/>
            <a:ext cx="576064" cy="576064"/>
          </a:xfrm>
          <a:prstGeom prst="star4">
            <a:avLst>
              <a:gd name="adj" fmla="val 12381"/>
            </a:avLst>
          </a:prstGeom>
          <a:solidFill>
            <a:schemeClr val="bg1"/>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3" name="Image 12" descr="logo la MERCI.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3410" y="1196752"/>
            <a:ext cx="938390" cy="969157"/>
          </a:xfrm>
          <a:prstGeom prst="rect">
            <a:avLst/>
          </a:prstGeom>
        </p:spPr>
      </p:pic>
      <p:sp>
        <p:nvSpPr>
          <p:cNvPr id="14" name="Étoile à 4 branches 13"/>
          <p:cNvSpPr/>
          <p:nvPr/>
        </p:nvSpPr>
        <p:spPr bwMode="auto">
          <a:xfrm>
            <a:off x="129208" y="1866528"/>
            <a:ext cx="914400" cy="914400"/>
          </a:xfrm>
          <a:prstGeom prst="star4">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759195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6" name="Rectangle 2"/>
          <p:cNvSpPr txBox="1">
            <a:spLocks noChangeArrowheads="1"/>
          </p:cNvSpPr>
          <p:nvPr/>
        </p:nvSpPr>
        <p:spPr bwMode="auto">
          <a:xfrm>
            <a:off x="547216" y="396000"/>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rgbClr val="000090"/>
                </a:solidFill>
                <a:latin typeface="Century Gothic"/>
                <a:cs typeface="Century Gothic"/>
              </a:rPr>
              <a:t>Annexe 2 : la presse en parle</a:t>
            </a:r>
          </a:p>
        </p:txBody>
      </p:sp>
      <p:sp>
        <p:nvSpPr>
          <p:cNvPr id="8" name="Espace réservé du numéro de diapositive 7"/>
          <p:cNvSpPr>
            <a:spLocks noGrp="1"/>
          </p:cNvSpPr>
          <p:nvPr>
            <p:ph type="sldNum" sz="quarter" idx="11"/>
          </p:nvPr>
        </p:nvSpPr>
        <p:spPr/>
        <p:txBody>
          <a:bodyPr/>
          <a:lstStyle/>
          <a:p>
            <a:fld id="{46722D8C-DD88-4161-92D4-B93E045F9C9B}" type="slidenum">
              <a:rPr lang="fr-FR" altLang="fr-FR" smtClean="0">
                <a:solidFill>
                  <a:srgbClr val="5B5B98"/>
                </a:solidFill>
              </a:rPr>
              <a:pPr/>
              <a:t>10</a:t>
            </a:fld>
            <a:endParaRPr lang="fr-FR" altLang="fr-FR" dirty="0">
              <a:solidFill>
                <a:srgbClr val="5B5B98"/>
              </a:solidFill>
            </a:endParaRPr>
          </a:p>
        </p:txBody>
      </p:sp>
      <p:pic>
        <p:nvPicPr>
          <p:cNvPr id="9" name="Image 8" descr="06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88284" y="3356992"/>
            <a:ext cx="4320480" cy="1514484"/>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4104456" cy="5452446"/>
          </a:xfrm>
          <a:prstGeom prst="rect">
            <a:avLst/>
          </a:prstGeom>
          <a:ln cmpd="sng">
            <a:solidFill>
              <a:schemeClr val="accent1"/>
            </a:solidFill>
          </a:ln>
        </p:spPr>
      </p:pic>
      <p:sp>
        <p:nvSpPr>
          <p:cNvPr id="13" name="ZoneTexte 12"/>
          <p:cNvSpPr txBox="1"/>
          <p:nvPr/>
        </p:nvSpPr>
        <p:spPr>
          <a:xfrm>
            <a:off x="5724872" y="1238918"/>
            <a:ext cx="2082621" cy="369332"/>
          </a:xfrm>
          <a:prstGeom prst="rect">
            <a:avLst/>
          </a:prstGeom>
          <a:noFill/>
        </p:spPr>
        <p:txBody>
          <a:bodyPr wrap="none" rtlCol="0">
            <a:spAutoFit/>
          </a:bodyPr>
          <a:lstStyle/>
          <a:p>
            <a:r>
              <a:rPr lang="fr-FR" dirty="0">
                <a:solidFill>
                  <a:srgbClr val="0070C0"/>
                </a:solidFill>
              </a:rPr>
              <a:t>TEASER PROJET</a:t>
            </a:r>
          </a:p>
        </p:txBody>
      </p:sp>
    </p:spTree>
    <p:extLst>
      <p:ext uri="{BB962C8B-B14F-4D97-AF65-F5344CB8AC3E}">
        <p14:creationId xmlns:p14="http://schemas.microsoft.com/office/powerpoint/2010/main" val="27333462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05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151726"/>
            <a:ext cx="1547664" cy="1861450"/>
          </a:xfrm>
          <a:prstGeom prst="rect">
            <a:avLst/>
          </a:prstGeom>
        </p:spPr>
      </p:pic>
      <p:pic>
        <p:nvPicPr>
          <p:cNvPr id="2" name="Image 1" descr="parent enfant triso.jpg"/>
          <p:cNvPicPr>
            <a:picLocks noChangeAspect="1"/>
          </p:cNvPicPr>
          <p:nvPr/>
        </p:nvPicPr>
        <p:blipFill>
          <a:blip r:embed="rId3" cstate="email">
            <a:extLst>
              <a:ext uri="{BEBA8EAE-BF5A-486C-A8C5-ECC9F3942E4B}">
                <a14:imgProps xmlns:a14="http://schemas.microsoft.com/office/drawing/2010/main">
                  <a14:imgLayer r:embed="rId4">
                    <a14:imgEffect>
                      <a14:sharpenSoften amount="15000"/>
                    </a14:imgEffect>
                    <a14:imgEffect>
                      <a14:saturation sat="20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08520" y="1180800"/>
            <a:ext cx="1656821" cy="1872208"/>
          </a:xfrm>
          <a:prstGeom prst="rect">
            <a:avLst/>
          </a:prstGeom>
        </p:spPr>
      </p:pic>
      <p:sp>
        <p:nvSpPr>
          <p:cNvPr id="50178" name="Rectangle 2"/>
          <p:cNvSpPr>
            <a:spLocks noGrp="1" noChangeArrowheads="1"/>
          </p:cNvSpPr>
          <p:nvPr>
            <p:ph type="title"/>
          </p:nvPr>
        </p:nvSpPr>
        <p:spPr>
          <a:xfrm>
            <a:off x="539552" y="260648"/>
            <a:ext cx="8229600" cy="1027584"/>
          </a:xfrm>
        </p:spPr>
        <p:txBody>
          <a:bodyPr/>
          <a:lstStyle/>
          <a:p>
            <a:pPr algn="ctr"/>
            <a:r>
              <a:rPr lang="fr-FR" altLang="fr-FR" sz="2800" dirty="0">
                <a:solidFill>
                  <a:schemeClr val="accent1">
                    <a:lumMod val="50000"/>
                  </a:schemeClr>
                </a:solidFill>
                <a:latin typeface="Century Gothic"/>
                <a:cs typeface="Century Gothic"/>
              </a:rPr>
              <a:t>Synthèse du Projet</a:t>
            </a:r>
          </a:p>
        </p:txBody>
      </p:sp>
      <p:sp>
        <p:nvSpPr>
          <p:cNvPr id="50179" name="Rectangle 3"/>
          <p:cNvSpPr>
            <a:spLocks noGrp="1" noChangeArrowheads="1"/>
          </p:cNvSpPr>
          <p:nvPr>
            <p:ph idx="1"/>
          </p:nvPr>
        </p:nvSpPr>
        <p:spPr>
          <a:xfrm>
            <a:off x="1835696" y="1052736"/>
            <a:ext cx="7056784" cy="5733256"/>
          </a:xfrm>
        </p:spPr>
        <p:txBody>
          <a:bodyPr/>
          <a:lstStyle/>
          <a:p>
            <a:pPr marL="0" indent="0" algn="just">
              <a:buNone/>
            </a:pPr>
            <a:r>
              <a:rPr lang="fr-FR" sz="1600" spc="-50" dirty="0">
                <a:solidFill>
                  <a:srgbClr val="2127E2"/>
                </a:solidFill>
                <a:latin typeface="Century Gothic"/>
                <a:cs typeface="Century Gothic"/>
              </a:rPr>
              <a:t>La Merci, </a:t>
            </a:r>
            <a:r>
              <a:rPr lang="fr-FR" sz="1200" spc="-50" dirty="0">
                <a:solidFill>
                  <a:srgbClr val="2127E2"/>
                </a:solidFill>
                <a:latin typeface="Century Gothic"/>
                <a:cs typeface="Century Gothic"/>
              </a:rPr>
              <a:t>porteuse du projet</a:t>
            </a:r>
            <a:r>
              <a:rPr lang="fr-FR" sz="1600" spc="-50" dirty="0">
                <a:solidFill>
                  <a:srgbClr val="2127E2"/>
                </a:solidFill>
                <a:latin typeface="Century Gothic"/>
                <a:cs typeface="Century Gothic"/>
              </a:rPr>
              <a:t>, </a:t>
            </a:r>
            <a:r>
              <a:rPr lang="fr-FR" sz="1200" spc="-50" dirty="0">
                <a:solidFill>
                  <a:srgbClr val="2127E2"/>
                </a:solidFill>
                <a:latin typeface="Century Gothic"/>
                <a:cs typeface="Century Gothic"/>
              </a:rPr>
              <a:t>est une association de parents et amis de personnes handicapées.</a:t>
            </a:r>
            <a:r>
              <a:rPr lang="fr-FR" sz="1200" spc="-50" dirty="0">
                <a:solidFill>
                  <a:srgbClr val="1F35EB"/>
                </a:solidFill>
                <a:latin typeface="Century Gothic"/>
                <a:cs typeface="Century Gothic"/>
              </a:rPr>
              <a:t> </a:t>
            </a:r>
            <a:r>
              <a:rPr lang="fr-FR" sz="1200" spc="-50" dirty="0">
                <a:latin typeface="Century Gothic"/>
                <a:cs typeface="Century Gothic"/>
              </a:rPr>
              <a:t>E</a:t>
            </a:r>
            <a:r>
              <a:rPr lang="fr-FR" sz="1200" spc="-50" dirty="0">
                <a:solidFill>
                  <a:schemeClr val="tx1"/>
                </a:solidFill>
                <a:latin typeface="Century Gothic"/>
                <a:cs typeface="Century Gothic"/>
              </a:rPr>
              <a:t>lle a été créée en 1966. </a:t>
            </a:r>
            <a:r>
              <a:rPr lang="fr-FR" sz="1200" spc="-50" dirty="0">
                <a:latin typeface="Century Gothic"/>
                <a:cs typeface="Century Gothic"/>
              </a:rPr>
              <a:t>Reconnue d’utilité publique et adhérente de l’UNAPEI, s</a:t>
            </a:r>
            <a:r>
              <a:rPr lang="fr-FR" sz="1200" spc="-50" dirty="0">
                <a:solidFill>
                  <a:schemeClr val="tx1"/>
                </a:solidFill>
                <a:latin typeface="Century Gothic"/>
                <a:cs typeface="Century Gothic"/>
              </a:rPr>
              <a:t>a vocation est l’entraide aux personnes handicapées mentales. Elle œuvre pour l’épanouissement des personnes accueillies dans les établissements qu’elle a fondés, et l’accompagnement de leurs familles. </a:t>
            </a:r>
          </a:p>
          <a:p>
            <a:pPr marL="0" indent="0" algn="just">
              <a:buNone/>
            </a:pPr>
            <a:endParaRPr lang="fr-FR" sz="400" spc="-50" dirty="0">
              <a:latin typeface="Century Gothic"/>
              <a:cs typeface="Century Gothic"/>
            </a:endParaRPr>
          </a:p>
          <a:p>
            <a:pPr marL="0" indent="0" algn="just">
              <a:buNone/>
            </a:pPr>
            <a:r>
              <a:rPr lang="fr-FR" sz="1600" spc="-50" dirty="0">
                <a:solidFill>
                  <a:srgbClr val="0000CC"/>
                </a:solidFill>
                <a:latin typeface="Century Gothic"/>
                <a:cs typeface="Century Gothic"/>
              </a:rPr>
              <a:t>Un projet théâtral</a:t>
            </a:r>
          </a:p>
          <a:p>
            <a:pPr marL="0" indent="0" algn="just">
              <a:buNone/>
            </a:pPr>
            <a:r>
              <a:rPr lang="fr-FR" sz="1200" spc="-50" dirty="0">
                <a:solidFill>
                  <a:srgbClr val="0000CC"/>
                </a:solidFill>
                <a:latin typeface="Century Gothic"/>
                <a:cs typeface="Century Gothic"/>
              </a:rPr>
              <a:t>Proposer un spectacle </a:t>
            </a:r>
            <a:r>
              <a:rPr lang="fr-FR" sz="1200" spc="-50" dirty="0">
                <a:latin typeface="Century Gothic"/>
                <a:cs typeface="Century Gothic"/>
              </a:rPr>
              <a:t>de qualité professionnelle, joué par des personnes en situation de handicap mental, auprès des élèves des écoles, collèges et lycées puis à moyen terme dans des festivals consacrés au handicap. </a:t>
            </a:r>
            <a:endParaRPr lang="fr-FR" sz="1200" spc="-50" dirty="0">
              <a:solidFill>
                <a:schemeClr val="tx1"/>
              </a:solidFill>
              <a:latin typeface="Century Gothic"/>
              <a:cs typeface="Century Gothic"/>
            </a:endParaRPr>
          </a:p>
          <a:p>
            <a:pPr algn="just"/>
            <a:endParaRPr lang="fr-FR" sz="400" spc="-50" dirty="0">
              <a:solidFill>
                <a:schemeClr val="tx1"/>
              </a:solidFill>
              <a:latin typeface="Century Gothic"/>
              <a:cs typeface="Century Gothic"/>
            </a:endParaRPr>
          </a:p>
          <a:p>
            <a:pPr marL="0" indent="0" algn="just">
              <a:buNone/>
            </a:pPr>
            <a:r>
              <a:rPr lang="fr-FR" sz="1600" spc="-50" dirty="0">
                <a:solidFill>
                  <a:schemeClr val="accent1">
                    <a:lumMod val="50000"/>
                  </a:schemeClr>
                </a:solidFill>
                <a:latin typeface="Century Gothic"/>
                <a:cs typeface="Century Gothic"/>
              </a:rPr>
              <a:t>Objectifs et public ciblé</a:t>
            </a:r>
          </a:p>
          <a:p>
            <a:pPr marL="0" indent="0" algn="just">
              <a:buNone/>
            </a:pPr>
            <a:r>
              <a:rPr lang="fr-FR" sz="1200" spc="-50" dirty="0">
                <a:solidFill>
                  <a:schemeClr val="accent1">
                    <a:lumMod val="50000"/>
                  </a:schemeClr>
                </a:solidFill>
                <a:latin typeface="Century Gothic"/>
                <a:cs typeface="Century Gothic"/>
              </a:rPr>
              <a:t>Changer le regard </a:t>
            </a:r>
            <a:r>
              <a:rPr lang="fr-FR" sz="1200" spc="-50" dirty="0">
                <a:latin typeface="Century Gothic"/>
                <a:cs typeface="Century Gothic"/>
              </a:rPr>
              <a:t>porté sur le Handicap et la déficience mentale. </a:t>
            </a:r>
          </a:p>
          <a:p>
            <a:pPr marL="0" indent="0" algn="just">
              <a:buNone/>
            </a:pPr>
            <a:r>
              <a:rPr lang="fr-FR" sz="1200" spc="-50" dirty="0">
                <a:solidFill>
                  <a:srgbClr val="0000CC"/>
                </a:solidFill>
                <a:latin typeface="Century Gothic"/>
                <a:cs typeface="Century Gothic"/>
              </a:rPr>
              <a:t>Faire vivre </a:t>
            </a:r>
            <a:r>
              <a:rPr lang="fr-FR" sz="1200" spc="-50" dirty="0">
                <a:latin typeface="Century Gothic"/>
                <a:cs typeface="Century Gothic"/>
              </a:rPr>
              <a:t>aux Acteurs et Actrices de  </a:t>
            </a:r>
            <a:r>
              <a:rPr lang="fr-FR" sz="1400" spc="-50" dirty="0">
                <a:solidFill>
                  <a:schemeClr val="accent6">
                    <a:lumMod val="75000"/>
                  </a:schemeClr>
                </a:solidFill>
                <a:latin typeface="Century Gothic"/>
                <a:cs typeface="Century Gothic"/>
              </a:rPr>
              <a:t>Princesse Aurore</a:t>
            </a:r>
            <a:r>
              <a:rPr lang="fr-FR" sz="1200" b="1" spc="-50" dirty="0">
                <a:solidFill>
                  <a:schemeClr val="accent6">
                    <a:lumMod val="75000"/>
                  </a:schemeClr>
                </a:solidFill>
                <a:latin typeface="Century Gothic"/>
                <a:cs typeface="Century Gothic"/>
              </a:rPr>
              <a:t>  </a:t>
            </a:r>
            <a:r>
              <a:rPr lang="fr-FR" sz="1200" spc="-50" dirty="0">
                <a:latin typeface="Century Gothic"/>
                <a:cs typeface="Century Gothic"/>
              </a:rPr>
              <a:t>une Aventure hors du commun. Parfaire leur expérience Théâtrale avec un Projet Itinérant qui va à la rencontre des Autres.</a:t>
            </a:r>
          </a:p>
          <a:p>
            <a:pPr marL="0" indent="0" algn="just">
              <a:buNone/>
            </a:pPr>
            <a:r>
              <a:rPr lang="fr-FR" sz="1200" spc="-50" dirty="0">
                <a:solidFill>
                  <a:srgbClr val="0000CC"/>
                </a:solidFill>
                <a:latin typeface="Century Gothic"/>
                <a:cs typeface="Century Gothic"/>
              </a:rPr>
              <a:t>Sensibiliser, dialoguer, partager. </a:t>
            </a:r>
            <a:r>
              <a:rPr lang="fr-FR" sz="1200" spc="-50" dirty="0">
                <a:solidFill>
                  <a:schemeClr val="tx1"/>
                </a:solidFill>
                <a:latin typeface="Century Gothic"/>
                <a:cs typeface="Century Gothic"/>
              </a:rPr>
              <a:t>La troupe de théâtre interviendra dans les établissements scolaires avant le spectacle pour établir un dialogue avec les élèves, puis après le spectacle pour recueillir leurs impressions, échanger avec les acteurs (en capacité de dialogue)</a:t>
            </a:r>
          </a:p>
          <a:p>
            <a:pPr marL="0" indent="0" algn="just">
              <a:buNone/>
            </a:pPr>
            <a:r>
              <a:rPr lang="fr-FR" sz="1200" spc="-50" dirty="0">
                <a:solidFill>
                  <a:srgbClr val="0000CC"/>
                </a:solidFill>
                <a:latin typeface="Century Gothic"/>
                <a:cs typeface="Century Gothic"/>
              </a:rPr>
              <a:t>Désamorcer</a:t>
            </a:r>
            <a:r>
              <a:rPr lang="fr-FR" sz="1200" spc="-50" dirty="0">
                <a:latin typeface="Century Gothic"/>
                <a:cs typeface="Century Gothic"/>
              </a:rPr>
              <a:t> </a:t>
            </a:r>
            <a:r>
              <a:rPr lang="fr-FR" sz="1200" spc="-50" dirty="0">
                <a:solidFill>
                  <a:srgbClr val="0000CC"/>
                </a:solidFill>
                <a:latin typeface="Century Gothic"/>
                <a:cs typeface="Century Gothic"/>
              </a:rPr>
              <a:t>les préjugés </a:t>
            </a:r>
            <a:r>
              <a:rPr lang="fr-FR" sz="1200" spc="-50" dirty="0">
                <a:latin typeface="Century Gothic"/>
                <a:cs typeface="Century Gothic"/>
              </a:rPr>
              <a:t>et les peurs que le handicap véhicule afin de permettre une meilleure perception et acceptation de cette différence pour ces futurs adultes, acteurs et responsables de la société de demain.</a:t>
            </a:r>
          </a:p>
          <a:p>
            <a:pPr lvl="1" algn="just"/>
            <a:endParaRPr lang="fr-FR" altLang="fr-FR" sz="400" b="1" spc="-50" dirty="0">
              <a:latin typeface="Century Gothic"/>
              <a:cs typeface="Century Gothic"/>
            </a:endParaRPr>
          </a:p>
          <a:p>
            <a:pPr marL="0" indent="0" algn="just">
              <a:buNone/>
            </a:pPr>
            <a:r>
              <a:rPr lang="fr-FR" altLang="fr-FR" sz="1600" spc="-50" dirty="0">
                <a:solidFill>
                  <a:srgbClr val="0000CC"/>
                </a:solidFill>
                <a:latin typeface="Century Gothic"/>
                <a:cs typeface="Century Gothic"/>
              </a:rPr>
              <a:t>Les bénéficiaires  </a:t>
            </a:r>
          </a:p>
          <a:p>
            <a:pPr marL="0" indent="0" algn="just">
              <a:buNone/>
            </a:pPr>
            <a:r>
              <a:rPr lang="fr-FR" sz="1400" spc="-50" dirty="0">
                <a:solidFill>
                  <a:srgbClr val="0000CC"/>
                </a:solidFill>
                <a:latin typeface="Century Gothic"/>
                <a:cs typeface="Century Gothic"/>
              </a:rPr>
              <a:t>17</a:t>
            </a:r>
            <a:r>
              <a:rPr lang="fr-FR" sz="1600" spc="-50" dirty="0">
                <a:solidFill>
                  <a:srgbClr val="0000CC"/>
                </a:solidFill>
                <a:latin typeface="Century Gothic"/>
                <a:cs typeface="Century Gothic"/>
              </a:rPr>
              <a:t> </a:t>
            </a:r>
            <a:r>
              <a:rPr lang="fr-FR" sz="1200" spc="-50" dirty="0">
                <a:solidFill>
                  <a:schemeClr val="tx1"/>
                </a:solidFill>
                <a:latin typeface="Century Gothic"/>
                <a:cs typeface="Century Gothic"/>
              </a:rPr>
              <a:t>personnes acteurs et actrices handicapées mentales</a:t>
            </a:r>
          </a:p>
          <a:p>
            <a:pPr marL="0" indent="0" algn="just">
              <a:buNone/>
            </a:pPr>
            <a:r>
              <a:rPr lang="fr-FR" sz="1400" spc="-50" dirty="0">
                <a:solidFill>
                  <a:srgbClr val="0000CC"/>
                </a:solidFill>
                <a:latin typeface="Century Gothic"/>
                <a:cs typeface="Century Gothic"/>
              </a:rPr>
              <a:t>2 000 </a:t>
            </a:r>
            <a:r>
              <a:rPr lang="fr-FR" sz="1200" spc="-50" dirty="0">
                <a:latin typeface="Century Gothic"/>
                <a:cs typeface="Century Gothic"/>
              </a:rPr>
              <a:t>jeunes sur le département du Vaucluse (100</a:t>
            </a:r>
            <a:r>
              <a:rPr lang="fr-FR" sz="1200" spc="-50" dirty="0">
                <a:solidFill>
                  <a:schemeClr val="tx1"/>
                </a:solidFill>
                <a:latin typeface="Century Gothic"/>
                <a:cs typeface="Century Gothic"/>
              </a:rPr>
              <a:t> élèves à Vaison-la-Romaine, 100 à Valréas, 900 à Carpentras et 900 à Avignon) </a:t>
            </a:r>
          </a:p>
          <a:p>
            <a:pPr marL="0" indent="0" algn="just">
              <a:buNone/>
            </a:pPr>
            <a:r>
              <a:rPr lang="fr-FR" sz="1400" spc="-50" dirty="0">
                <a:solidFill>
                  <a:srgbClr val="0000CC"/>
                </a:solidFill>
                <a:latin typeface="Century Gothic"/>
                <a:cs typeface="Century Gothic"/>
              </a:rPr>
              <a:t>4 000 </a:t>
            </a:r>
            <a:r>
              <a:rPr lang="fr-FR" sz="1200" spc="-50" dirty="0">
                <a:latin typeface="Century Gothic"/>
                <a:cs typeface="Century Gothic"/>
              </a:rPr>
              <a:t>soit l</a:t>
            </a:r>
            <a:r>
              <a:rPr lang="fr-FR" sz="1200" spc="-50" dirty="0">
                <a:solidFill>
                  <a:schemeClr val="tx1"/>
                </a:solidFill>
                <a:latin typeface="Century Gothic"/>
                <a:cs typeface="Century Gothic"/>
              </a:rPr>
              <a:t>e double, hors du territoire, grâce à la réalisation du reportage et de la captation vidéo.</a:t>
            </a:r>
          </a:p>
          <a:p>
            <a:pPr marL="0" indent="0" algn="just">
              <a:buNone/>
            </a:pPr>
            <a:endParaRPr lang="fr-FR" sz="1200" spc="-50" dirty="0">
              <a:solidFill>
                <a:schemeClr val="tx1"/>
              </a:solidFill>
              <a:latin typeface="Century Gothic"/>
              <a:cs typeface="Century Gothic"/>
            </a:endParaRPr>
          </a:p>
        </p:txBody>
      </p:sp>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pic>
        <p:nvPicPr>
          <p:cNvPr id="6" name="Image 5" descr="069.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5102208"/>
            <a:ext cx="1547664" cy="1648044"/>
          </a:xfrm>
          <a:prstGeom prst="rect">
            <a:avLst/>
          </a:prstGeom>
        </p:spPr>
      </p:pic>
      <p:sp>
        <p:nvSpPr>
          <p:cNvPr id="10" name="Espace réservé du numéro de diapositive 9"/>
          <p:cNvSpPr>
            <a:spLocks noGrp="1"/>
          </p:cNvSpPr>
          <p:nvPr>
            <p:ph type="sldNum" sz="quarter" idx="11"/>
          </p:nvPr>
        </p:nvSpPr>
        <p:spPr/>
        <p:txBody>
          <a:bodyPr/>
          <a:lstStyle/>
          <a:p>
            <a:fld id="{46722D8C-DD88-4161-92D4-B93E045F9C9B}" type="slidenum">
              <a:rPr lang="fr-FR" altLang="fr-FR" smtClean="0">
                <a:solidFill>
                  <a:schemeClr val="accent6">
                    <a:lumMod val="75000"/>
                  </a:schemeClr>
                </a:solidFill>
              </a:rPr>
              <a:pPr/>
              <a:t>2</a:t>
            </a:fld>
            <a:endParaRPr lang="fr-FR" altLang="fr-FR" dirty="0">
              <a:solidFill>
                <a:schemeClr val="accent6">
                  <a:lumMod val="75000"/>
                </a:schemeClr>
              </a:solidFill>
            </a:endParaRPr>
          </a:p>
        </p:txBody>
      </p:sp>
      <p:sp>
        <p:nvSpPr>
          <p:cNvPr id="20" name="Étoile à 4 branches 19"/>
          <p:cNvSpPr/>
          <p:nvPr/>
        </p:nvSpPr>
        <p:spPr bwMode="auto">
          <a:xfrm>
            <a:off x="1691696" y="3016800"/>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21" name="Étoile à 4 branches 20"/>
          <p:cNvSpPr/>
          <p:nvPr/>
        </p:nvSpPr>
        <p:spPr bwMode="auto">
          <a:xfrm>
            <a:off x="1691680" y="2060848"/>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22" name="Étoile à 4 branches 21"/>
          <p:cNvSpPr/>
          <p:nvPr/>
        </p:nvSpPr>
        <p:spPr bwMode="auto">
          <a:xfrm>
            <a:off x="1691680" y="1173600"/>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23" name="Étoile à 4 branches 22"/>
          <p:cNvSpPr/>
          <p:nvPr/>
        </p:nvSpPr>
        <p:spPr bwMode="auto">
          <a:xfrm>
            <a:off x="1691680" y="5212800"/>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124744"/>
            <a:ext cx="7653536" cy="3886200"/>
          </a:xfrm>
        </p:spPr>
        <p:txBody>
          <a:bodyPr/>
          <a:lstStyle/>
          <a:p>
            <a:pPr marL="0" indent="0" algn="just">
              <a:buNone/>
            </a:pPr>
            <a:r>
              <a:rPr lang="fr-FR" sz="1200" dirty="0">
                <a:latin typeface="Century Gothic"/>
                <a:cs typeface="Century Gothic"/>
              </a:rPr>
              <a:t>Depuis plusieurs années, </a:t>
            </a:r>
            <a:r>
              <a:rPr lang="fr-FR" sz="1600" dirty="0">
                <a:solidFill>
                  <a:schemeClr val="accent1">
                    <a:lumMod val="50000"/>
                  </a:schemeClr>
                </a:solidFill>
                <a:latin typeface="Century Gothic"/>
                <a:cs typeface="Century Gothic"/>
              </a:rPr>
              <a:t>Philippe Gleyze </a:t>
            </a:r>
            <a:r>
              <a:rPr lang="fr-FR" sz="1200" dirty="0">
                <a:latin typeface="Century Gothic"/>
                <a:cs typeface="Century Gothic"/>
              </a:rPr>
              <a:t>anime l’atelier théâtre dans nos établissements. Il y a réalisé plusieurs spectacles de grande qualité avec les personnes accueillies dans l’association, et tout dernièrement, le spectacle intitulé </a:t>
            </a:r>
            <a:r>
              <a:rPr lang="fr-FR" sz="1600" dirty="0">
                <a:solidFill>
                  <a:srgbClr val="0000CC"/>
                </a:solidFill>
                <a:latin typeface="Century Gothic"/>
                <a:cs typeface="Century Gothic"/>
              </a:rPr>
              <a:t>Princesse Aurore</a:t>
            </a:r>
            <a:r>
              <a:rPr lang="fr-FR" sz="1600" dirty="0">
                <a:latin typeface="Century Gothic"/>
                <a:cs typeface="Century Gothic"/>
              </a:rPr>
              <a:t>.</a:t>
            </a:r>
          </a:p>
          <a:p>
            <a:pPr algn="just"/>
            <a:endParaRPr lang="fr-FR" b="1" dirty="0">
              <a:latin typeface="Century Gothic"/>
              <a:cs typeface="Century Gothic"/>
            </a:endParaRPr>
          </a:p>
          <a:p>
            <a:pPr algn="just"/>
            <a:endParaRPr lang="fr-FR" altLang="fr-FR" b="1" dirty="0">
              <a:latin typeface="Century Gothic"/>
              <a:cs typeface="Century Gothic"/>
            </a:endParaRPr>
          </a:p>
        </p:txBody>
      </p:sp>
      <p:pic>
        <p:nvPicPr>
          <p:cNvPr id="4" name="Image 3" descr="philippe Gleyze.jpg"/>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t="1639" r="1361"/>
          <a:stretch/>
        </p:blipFill>
        <p:spPr>
          <a:xfrm>
            <a:off x="1725930" y="2204864"/>
            <a:ext cx="5614670" cy="4101352"/>
          </a:xfrm>
          <a:prstGeom prst="rect">
            <a:avLst/>
          </a:prstGeom>
          <a:ln>
            <a:noFill/>
          </a:ln>
        </p:spPr>
      </p:pic>
      <p:sp>
        <p:nvSpPr>
          <p:cNvPr id="6" name="Étoile à 4 branches 5"/>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7" name="Étoile à 4 branches 6"/>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8" name="Rectangle 2"/>
          <p:cNvSpPr txBox="1">
            <a:spLocks noChangeArrowheads="1"/>
          </p:cNvSpPr>
          <p:nvPr/>
        </p:nvSpPr>
        <p:spPr bwMode="auto">
          <a:xfrm>
            <a:off x="547216" y="277232"/>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chemeClr val="accent1">
                    <a:lumMod val="50000"/>
                  </a:schemeClr>
                </a:solidFill>
                <a:latin typeface="Century Gothic"/>
                <a:cs typeface="Century Gothic"/>
              </a:rPr>
              <a:t>Direction artistique du projet théâtral</a:t>
            </a:r>
          </a:p>
        </p:txBody>
      </p:sp>
      <p:sp>
        <p:nvSpPr>
          <p:cNvPr id="9" name="ZoneTexte 8"/>
          <p:cNvSpPr txBox="1"/>
          <p:nvPr/>
        </p:nvSpPr>
        <p:spPr>
          <a:xfrm>
            <a:off x="467544" y="6237312"/>
            <a:ext cx="822987" cy="246221"/>
          </a:xfrm>
          <a:prstGeom prst="rect">
            <a:avLst/>
          </a:prstGeom>
          <a:noFill/>
        </p:spPr>
        <p:txBody>
          <a:bodyPr wrap="none" rtlCol="0">
            <a:spAutoFit/>
          </a:bodyPr>
          <a:lstStyle/>
          <a:p>
            <a:r>
              <a:rPr lang="fr-FR" sz="1000" dirty="0">
                <a:latin typeface="Century Gothic"/>
                <a:cs typeface="Century Gothic"/>
              </a:rPr>
              <a:t>Cf. article:</a:t>
            </a:r>
          </a:p>
        </p:txBody>
      </p:sp>
      <p:pic>
        <p:nvPicPr>
          <p:cNvPr id="5" name="Image 4" descr="rideau.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24" y="2060849"/>
            <a:ext cx="1198056" cy="4176464"/>
          </a:xfrm>
          <a:prstGeom prst="rect">
            <a:avLst/>
          </a:prstGeom>
        </p:spPr>
      </p:pic>
      <p:pic>
        <p:nvPicPr>
          <p:cNvPr id="11" name="Image 10" descr="rideau.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380312" y="2060849"/>
            <a:ext cx="1230906" cy="4176464"/>
          </a:xfrm>
          <a:prstGeom prst="rect">
            <a:avLst/>
          </a:prstGeom>
        </p:spPr>
      </p:pic>
      <p:cxnSp>
        <p:nvCxnSpPr>
          <p:cNvPr id="13" name="Connecteur droit 12"/>
          <p:cNvCxnSpPr/>
          <p:nvPr/>
        </p:nvCxnSpPr>
        <p:spPr bwMode="auto">
          <a:xfrm>
            <a:off x="496800" y="2060848"/>
            <a:ext cx="8118000" cy="0"/>
          </a:xfrm>
          <a:prstGeom prst="line">
            <a:avLst/>
          </a:prstGeom>
          <a:solidFill>
            <a:schemeClr val="accent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513000" y="6237312"/>
            <a:ext cx="8118000" cy="0"/>
          </a:xfrm>
          <a:prstGeom prst="line">
            <a:avLst/>
          </a:prstGeom>
          <a:solidFill>
            <a:schemeClr val="accent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space réservé du numéro de diapositive 22"/>
          <p:cNvSpPr>
            <a:spLocks noGrp="1"/>
          </p:cNvSpPr>
          <p:nvPr>
            <p:ph type="sldNum" sz="quarter" idx="11"/>
          </p:nvPr>
        </p:nvSpPr>
        <p:spPr/>
        <p:txBody>
          <a:bodyPr/>
          <a:lstStyle/>
          <a:p>
            <a:fld id="{46722D8C-DD88-4161-92D4-B93E045F9C9B}" type="slidenum">
              <a:rPr lang="fr-FR" altLang="fr-FR" smtClean="0">
                <a:solidFill>
                  <a:srgbClr val="5B5B98"/>
                </a:solidFill>
              </a:rPr>
              <a:pPr/>
              <a:t>3</a:t>
            </a:fld>
            <a:endParaRPr lang="fr-FR" altLang="fr-FR" dirty="0">
              <a:solidFill>
                <a:srgbClr val="5B5B98"/>
              </a:solidFill>
            </a:endParaRPr>
          </a:p>
        </p:txBody>
      </p:sp>
    </p:spTree>
    <p:extLst>
      <p:ext uri="{BB962C8B-B14F-4D97-AF65-F5344CB8AC3E}">
        <p14:creationId xmlns:p14="http://schemas.microsoft.com/office/powerpoint/2010/main" val="8229320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16024" y="260648"/>
            <a:ext cx="8964488"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400" dirty="0">
                <a:solidFill>
                  <a:schemeClr val="accent1">
                    <a:lumMod val="50000"/>
                  </a:schemeClr>
                </a:solidFill>
                <a:latin typeface="Century Gothic"/>
                <a:cs typeface="Century Gothic"/>
              </a:rPr>
              <a:t>La personne handicapée au cœur de la genèse du projet</a:t>
            </a:r>
          </a:p>
        </p:txBody>
      </p:sp>
      <p:sp>
        <p:nvSpPr>
          <p:cNvPr id="50179" name="Rectangle 3"/>
          <p:cNvSpPr>
            <a:spLocks noGrp="1" noChangeArrowheads="1"/>
          </p:cNvSpPr>
          <p:nvPr>
            <p:ph idx="1"/>
          </p:nvPr>
        </p:nvSpPr>
        <p:spPr>
          <a:xfrm>
            <a:off x="611560" y="1124744"/>
            <a:ext cx="8352928" cy="5733256"/>
          </a:xfrm>
        </p:spPr>
        <p:txBody>
          <a:bodyPr/>
          <a:lstStyle/>
          <a:p>
            <a:pPr marL="0" indent="0">
              <a:buNone/>
            </a:pPr>
            <a:r>
              <a:rPr lang="fr-FR" sz="1200" spc="-60" dirty="0">
                <a:solidFill>
                  <a:srgbClr val="2127E2"/>
                </a:solidFill>
                <a:latin typeface="Century Gothic"/>
                <a:cs typeface="Century Gothic"/>
              </a:rPr>
              <a:t>L'écriture de la pièce </a:t>
            </a:r>
            <a:r>
              <a:rPr lang="fr-FR" sz="1200" spc="-60" dirty="0">
                <a:solidFill>
                  <a:schemeClr val="tx1"/>
                </a:solidFill>
                <a:latin typeface="Century Gothic"/>
                <a:cs typeface="Century Gothic"/>
              </a:rPr>
              <a:t>a été réalisée à partir de l'Atelier hebdomadaire de création théâtrale.</a:t>
            </a:r>
            <a:br>
              <a:rPr lang="fr-FR" sz="1200" spc="-60" dirty="0">
                <a:solidFill>
                  <a:schemeClr val="tx1"/>
                </a:solidFill>
                <a:latin typeface="Century Gothic"/>
                <a:cs typeface="Century Gothic"/>
              </a:rPr>
            </a:br>
            <a:r>
              <a:rPr lang="fr-FR" sz="1200" spc="-60" dirty="0">
                <a:solidFill>
                  <a:schemeClr val="tx1"/>
                </a:solidFill>
                <a:latin typeface="Century Gothic"/>
                <a:cs typeface="Century Gothic"/>
              </a:rPr>
              <a:t>Les personnes handicapées  ont improvisé sur différents thèmes proposés par Philippe Gleyze et par eux-mêmes, puis ils ont choisi un des thèmes (le monde des chevaliers et des princesses) et le travail a commencé.</a:t>
            </a:r>
          </a:p>
          <a:p>
            <a:pPr marL="0" indent="0" algn="just">
              <a:buNone/>
            </a:pPr>
            <a:endParaRPr lang="fr-FR" sz="400" spc="-60" dirty="0">
              <a:solidFill>
                <a:schemeClr val="tx1"/>
              </a:solidFill>
              <a:latin typeface="Century Gothic"/>
              <a:cs typeface="Century Gothic"/>
            </a:endParaRPr>
          </a:p>
          <a:p>
            <a:pPr marL="0" indent="0" algn="just">
              <a:buNone/>
            </a:pPr>
            <a:r>
              <a:rPr lang="fr-FR" sz="1200" spc="-60" dirty="0">
                <a:solidFill>
                  <a:schemeClr val="tx1"/>
                </a:solidFill>
                <a:latin typeface="Century Gothic"/>
                <a:cs typeface="Century Gothic"/>
              </a:rPr>
              <a:t>Afin de créer une mémoire commune et pouvoir y faire référence nous avons visionné différents films sur ce thème.</a:t>
            </a:r>
          </a:p>
          <a:p>
            <a:pPr marL="0" indent="0" algn="just">
              <a:buNone/>
            </a:pPr>
            <a:r>
              <a:rPr lang="fr-FR" sz="1200" spc="-60" dirty="0">
                <a:solidFill>
                  <a:schemeClr val="tx1"/>
                </a:solidFill>
                <a:latin typeface="Century Gothic"/>
                <a:cs typeface="Century Gothic"/>
              </a:rPr>
              <a:t>Nous nous sommes posé des questions sur </a:t>
            </a:r>
            <a:r>
              <a:rPr lang="fr-FR" sz="1200" spc="-60" dirty="0">
                <a:solidFill>
                  <a:schemeClr val="accent1">
                    <a:lumMod val="50000"/>
                  </a:schemeClr>
                </a:solidFill>
                <a:latin typeface="Century Gothic"/>
                <a:cs typeface="Century Gothic"/>
              </a:rPr>
              <a:t>l'existence des princesses aujourd'hui </a:t>
            </a:r>
            <a:r>
              <a:rPr lang="fr-FR" sz="1200" spc="-60" dirty="0">
                <a:solidFill>
                  <a:schemeClr val="tx1"/>
                </a:solidFill>
                <a:latin typeface="Century Gothic"/>
                <a:cs typeface="Century Gothic"/>
              </a:rPr>
              <a:t>et nous nous sommes intéressés à la famille de Monaco </a:t>
            </a:r>
          </a:p>
          <a:p>
            <a:pPr marL="0" indent="0" algn="just">
              <a:buNone/>
            </a:pPr>
            <a:endParaRPr lang="fr-FR" sz="400" spc="-60" dirty="0">
              <a:solidFill>
                <a:schemeClr val="tx1"/>
              </a:solidFill>
              <a:latin typeface="Century Gothic"/>
              <a:cs typeface="Century Gothic"/>
            </a:endParaRPr>
          </a:p>
          <a:p>
            <a:pPr marL="0" indent="0" algn="just">
              <a:buNone/>
            </a:pPr>
            <a:r>
              <a:rPr lang="fr-FR" sz="1200" spc="-60" dirty="0">
                <a:solidFill>
                  <a:schemeClr val="tx1"/>
                </a:solidFill>
                <a:latin typeface="Century Gothic"/>
                <a:cs typeface="Century Gothic"/>
              </a:rPr>
              <a:t>Un premier travail d'écriture scénique s'est déroulé par improvisations et a finalement débouché sur l'écriture d'une pièce de Théâtre, écriture à laquelle les acteurs en situation de handicap ont participé à leur façon, en apportant leurs idées et leurs rêves.</a:t>
            </a: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endParaRPr lang="fr-FR" sz="400" spc="-60" dirty="0">
              <a:latin typeface="Century Gothic"/>
              <a:cs typeface="Century Gothic"/>
            </a:endParaRPr>
          </a:p>
          <a:p>
            <a:pPr marL="0" indent="0" algn="just">
              <a:buNone/>
            </a:pPr>
            <a:endParaRPr lang="fr-FR" sz="400" spc="-60" dirty="0">
              <a:solidFill>
                <a:schemeClr val="tx1"/>
              </a:solidFill>
              <a:latin typeface="Century Gothic"/>
              <a:cs typeface="Century Gothic"/>
            </a:endParaRPr>
          </a:p>
          <a:p>
            <a:pPr marL="0" indent="0" algn="just">
              <a:buNone/>
            </a:pPr>
            <a:r>
              <a:rPr lang="fr-FR" sz="1200" spc="-60" dirty="0">
                <a:solidFill>
                  <a:srgbClr val="0000CC"/>
                </a:solidFill>
                <a:latin typeface="Century Gothic"/>
                <a:cs typeface="Century Gothic"/>
              </a:rPr>
              <a:t>Nous avons choisi des chansons </a:t>
            </a:r>
            <a:r>
              <a:rPr lang="fr-FR" sz="1200" spc="-60" dirty="0">
                <a:solidFill>
                  <a:schemeClr val="tx1"/>
                </a:solidFill>
                <a:latin typeface="Century Gothic"/>
                <a:cs typeface="Century Gothic"/>
              </a:rPr>
              <a:t>en rapport avec le thème du spectacle en ayant soin de nous ouvrir au monde d'aujourd'hui.</a:t>
            </a:r>
          </a:p>
          <a:p>
            <a:pPr algn="just"/>
            <a:r>
              <a:rPr lang="fr-FR" sz="1200" i="1" spc="-60" dirty="0">
                <a:solidFill>
                  <a:srgbClr val="5B5B98"/>
                </a:solidFill>
                <a:latin typeface="Century Gothic"/>
                <a:cs typeface="Century Gothic"/>
              </a:rPr>
              <a:t>Comme un ouragan</a:t>
            </a:r>
            <a:r>
              <a:rPr lang="fr-FR" sz="1200" spc="-60" dirty="0">
                <a:solidFill>
                  <a:srgbClr val="5B5B98"/>
                </a:solidFill>
                <a:latin typeface="Century Gothic"/>
                <a:cs typeface="Century Gothic"/>
              </a:rPr>
              <a:t> </a:t>
            </a:r>
            <a:r>
              <a:rPr lang="fr-FR" sz="1200" spc="-60" dirty="0">
                <a:solidFill>
                  <a:schemeClr val="tx1"/>
                </a:solidFill>
                <a:latin typeface="Century Gothic"/>
                <a:cs typeface="Century Gothic"/>
              </a:rPr>
              <a:t>de La Princesse Stéphanie Grimaldi</a:t>
            </a:r>
            <a:r>
              <a:rPr lang="fr-FR" sz="1200" spc="-60" dirty="0">
                <a:latin typeface="Century Gothic"/>
                <a:cs typeface="Century Gothic"/>
              </a:rPr>
              <a:t>, </a:t>
            </a:r>
            <a:r>
              <a:rPr lang="fr-FR" sz="1200" spc="-60" dirty="0">
                <a:solidFill>
                  <a:schemeClr val="tx1"/>
                </a:solidFill>
                <a:latin typeface="Century Gothic"/>
                <a:cs typeface="Century Gothic"/>
              </a:rPr>
              <a:t>une façon pour nous de rendre hommage à une Princesse vivante qui aide le handicap.</a:t>
            </a:r>
          </a:p>
          <a:p>
            <a:pPr algn="just"/>
            <a:r>
              <a:rPr lang="fr-FR" sz="1200" spc="-60" dirty="0">
                <a:latin typeface="Century Gothic"/>
                <a:cs typeface="Century Gothic"/>
              </a:rPr>
              <a:t>L</a:t>
            </a:r>
            <a:r>
              <a:rPr lang="fr-FR" sz="1200" spc="-60" dirty="0">
                <a:solidFill>
                  <a:schemeClr val="tx1"/>
                </a:solidFill>
                <a:latin typeface="Century Gothic"/>
                <a:cs typeface="Century Gothic"/>
              </a:rPr>
              <a:t>'intégralité de la chanson </a:t>
            </a:r>
            <a:r>
              <a:rPr lang="fr-FR" sz="1200" i="1" spc="-60" dirty="0">
                <a:solidFill>
                  <a:srgbClr val="5B5B98"/>
                </a:solidFill>
                <a:latin typeface="Century Gothic"/>
                <a:cs typeface="Century Gothic"/>
              </a:rPr>
              <a:t>Avant que l'ombre </a:t>
            </a:r>
            <a:r>
              <a:rPr lang="fr-FR" sz="1200" spc="-60" dirty="0">
                <a:solidFill>
                  <a:schemeClr val="tx1"/>
                </a:solidFill>
                <a:latin typeface="Century Gothic"/>
                <a:cs typeface="Century Gothic"/>
              </a:rPr>
              <a:t>de Mylène Farmer, artiste française internationale connue pour sa gentillesse et son implication.</a:t>
            </a:r>
          </a:p>
          <a:p>
            <a:pPr marL="0" indent="0" algn="just">
              <a:buNone/>
            </a:pPr>
            <a:endParaRPr lang="fr-FR" sz="400" spc="-60" dirty="0">
              <a:solidFill>
                <a:schemeClr val="tx1"/>
              </a:solidFill>
              <a:latin typeface="Century Gothic"/>
              <a:cs typeface="Century Gothic"/>
            </a:endParaRPr>
          </a:p>
          <a:p>
            <a:pPr marL="0" indent="0" algn="just">
              <a:buNone/>
            </a:pPr>
            <a:r>
              <a:rPr lang="fr-FR" sz="1200" spc="-60" dirty="0">
                <a:solidFill>
                  <a:schemeClr val="tx1"/>
                </a:solidFill>
                <a:latin typeface="Century Gothic"/>
                <a:cs typeface="Century Gothic"/>
              </a:rPr>
              <a:t>Chaque résident-acteur a choisi son rôle suite à son travail d'improvisation et ses possibilités d'implication</a:t>
            </a:r>
          </a:p>
          <a:p>
            <a:pPr marL="0" indent="0" algn="just">
              <a:buNone/>
            </a:pPr>
            <a:r>
              <a:rPr lang="fr-FR" sz="1200" spc="-60" dirty="0">
                <a:latin typeface="Century Gothic"/>
                <a:cs typeface="Century Gothic"/>
              </a:rPr>
              <a:t>Tous les </a:t>
            </a:r>
            <a:r>
              <a:rPr lang="fr-FR" sz="1200" spc="-60" dirty="0">
                <a:solidFill>
                  <a:schemeClr val="tx1"/>
                </a:solidFill>
                <a:latin typeface="Century Gothic"/>
                <a:cs typeface="Century Gothic"/>
              </a:rPr>
              <a:t>es participants sont informées des étapes du Projet (recherche de financements...) et ils posent des questions.</a:t>
            </a:r>
          </a:p>
          <a:p>
            <a:pPr marL="0" indent="0" algn="just">
              <a:buNone/>
            </a:pPr>
            <a:r>
              <a:rPr lang="fr-FR" sz="1200" spc="-60" dirty="0">
                <a:solidFill>
                  <a:schemeClr val="tx1"/>
                </a:solidFill>
                <a:latin typeface="Century Gothic"/>
                <a:cs typeface="Century Gothic"/>
              </a:rPr>
              <a:t>Et ils expriment des envies comme par exemple : " </a:t>
            </a:r>
            <a:r>
              <a:rPr lang="fr-FR" sz="1200" i="1" spc="-60" dirty="0">
                <a:solidFill>
                  <a:schemeClr val="accent6">
                    <a:lumMod val="75000"/>
                  </a:schemeClr>
                </a:solidFill>
                <a:latin typeface="Century Gothic"/>
                <a:cs typeface="Century Gothic"/>
              </a:rPr>
              <a:t>on pourrait jouer à Monaco pour voir la Princesse?" "On pourrait rencontrer Mylène Farmer ?"</a:t>
            </a:r>
          </a:p>
        </p:txBody>
      </p:sp>
      <p:sp>
        <p:nvSpPr>
          <p:cNvPr id="5" name="Étoile à 4 branches 4"/>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6" name="Étoile à 4 branches 5"/>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pic>
        <p:nvPicPr>
          <p:cNvPr id="2" name="Image 1" descr="maxresdefaul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0208" y="3212960"/>
            <a:ext cx="1157281" cy="1151450"/>
          </a:xfrm>
          <a:prstGeom prst="rect">
            <a:avLst/>
          </a:prstGeom>
        </p:spPr>
      </p:pic>
      <p:pic>
        <p:nvPicPr>
          <p:cNvPr id="10" name="Image 9" descr="2uo5kiv.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4007" y="3212976"/>
            <a:ext cx="782555" cy="1151578"/>
          </a:xfrm>
          <a:prstGeom prst="rect">
            <a:avLst/>
          </a:prstGeom>
        </p:spPr>
      </p:pic>
      <p:pic>
        <p:nvPicPr>
          <p:cNvPr id="11" name="Image 10" descr="princesse caroline monac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7903" y="3212976"/>
            <a:ext cx="764647" cy="1151578"/>
          </a:xfrm>
          <a:prstGeom prst="rect">
            <a:avLst/>
          </a:prstGeom>
        </p:spPr>
      </p:pic>
      <p:pic>
        <p:nvPicPr>
          <p:cNvPr id="12" name="Image 11" descr="Charlene-de-Monaco-La-princesse-de-la-presse-de-retour-dans-les-kiosques-francais.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6112" y="3212976"/>
            <a:ext cx="717959" cy="1151578"/>
          </a:xfrm>
          <a:prstGeom prst="rect">
            <a:avLst/>
          </a:prstGeom>
        </p:spPr>
      </p:pic>
      <p:pic>
        <p:nvPicPr>
          <p:cNvPr id="13" name="Image 12" descr="060249828346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7150" y="3212976"/>
            <a:ext cx="1115330" cy="1151578"/>
          </a:xfrm>
          <a:prstGeom prst="rect">
            <a:avLst/>
          </a:prstGeom>
        </p:spPr>
      </p:pic>
      <p:pic>
        <p:nvPicPr>
          <p:cNvPr id="15" name="Image 14" descr="imgres.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2501" y="3212976"/>
            <a:ext cx="1673233" cy="1151578"/>
          </a:xfrm>
          <a:prstGeom prst="rect">
            <a:avLst/>
          </a:prstGeom>
        </p:spPr>
      </p:pic>
      <p:sp>
        <p:nvSpPr>
          <p:cNvPr id="22" name="Étoile à 4 branches 21"/>
          <p:cNvSpPr/>
          <p:nvPr/>
        </p:nvSpPr>
        <p:spPr bwMode="auto">
          <a:xfrm>
            <a:off x="467560" y="1196768"/>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6" name="Image 15" descr="grace1.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6055" y="3211186"/>
            <a:ext cx="970403" cy="1151578"/>
          </a:xfrm>
          <a:prstGeom prst="rect">
            <a:avLst/>
          </a:prstGeom>
        </p:spPr>
      </p:pic>
      <p:sp>
        <p:nvSpPr>
          <p:cNvPr id="31" name="Espace réservé du numéro de diapositive 30"/>
          <p:cNvSpPr>
            <a:spLocks noGrp="1"/>
          </p:cNvSpPr>
          <p:nvPr>
            <p:ph type="sldNum" sz="quarter" idx="11"/>
          </p:nvPr>
        </p:nvSpPr>
        <p:spPr/>
        <p:txBody>
          <a:bodyPr/>
          <a:lstStyle/>
          <a:p>
            <a:fld id="{46722D8C-DD88-4161-92D4-B93E045F9C9B}" type="slidenum">
              <a:rPr lang="fr-FR" altLang="fr-FR" smtClean="0">
                <a:solidFill>
                  <a:srgbClr val="5B5B98"/>
                </a:solidFill>
              </a:rPr>
              <a:pPr/>
              <a:t>4</a:t>
            </a:fld>
            <a:endParaRPr lang="fr-FR" altLang="fr-FR" dirty="0">
              <a:solidFill>
                <a:srgbClr val="5B5B98"/>
              </a:solidFill>
            </a:endParaRPr>
          </a:p>
        </p:txBody>
      </p:sp>
      <p:sp>
        <p:nvSpPr>
          <p:cNvPr id="33" name="Étoile à 4 branches 32"/>
          <p:cNvSpPr/>
          <p:nvPr/>
        </p:nvSpPr>
        <p:spPr bwMode="auto">
          <a:xfrm>
            <a:off x="467544" y="1844824"/>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4" name="Étoile à 4 branches 33"/>
          <p:cNvSpPr/>
          <p:nvPr/>
        </p:nvSpPr>
        <p:spPr bwMode="auto">
          <a:xfrm>
            <a:off x="467544" y="2060848"/>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5" name="Étoile à 4 branches 34"/>
          <p:cNvSpPr/>
          <p:nvPr/>
        </p:nvSpPr>
        <p:spPr bwMode="auto">
          <a:xfrm>
            <a:off x="467544" y="2564920"/>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6" name="Étoile à 4 branches 35"/>
          <p:cNvSpPr/>
          <p:nvPr/>
        </p:nvSpPr>
        <p:spPr bwMode="auto">
          <a:xfrm>
            <a:off x="467544" y="4532400"/>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7" name="Étoile à 4 branches 36"/>
          <p:cNvSpPr/>
          <p:nvPr/>
        </p:nvSpPr>
        <p:spPr bwMode="auto">
          <a:xfrm>
            <a:off x="467544" y="5805264"/>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8" name="Étoile à 4 branches 37"/>
          <p:cNvSpPr/>
          <p:nvPr/>
        </p:nvSpPr>
        <p:spPr bwMode="auto">
          <a:xfrm>
            <a:off x="467544" y="6021288"/>
            <a:ext cx="144000" cy="144000"/>
          </a:xfrm>
          <a:prstGeom prst="star4">
            <a:avLst>
              <a:gd name="adj" fmla="val 17792"/>
            </a:avLst>
          </a:prstGeom>
          <a:solidFill>
            <a:schemeClr val="bg1"/>
          </a:solid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22322145"/>
      </p:ext>
    </p:extLst>
  </p:cSld>
  <p:clrMapOvr>
    <a:masterClrMapping/>
  </p:clrMapOvr>
  <p:transition spd="med">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8" name="Espace réservé du numéro de diapositive 7"/>
          <p:cNvSpPr>
            <a:spLocks noGrp="1"/>
          </p:cNvSpPr>
          <p:nvPr>
            <p:ph type="sldNum" sz="quarter" idx="11"/>
          </p:nvPr>
        </p:nvSpPr>
        <p:spPr/>
        <p:txBody>
          <a:bodyPr/>
          <a:lstStyle/>
          <a:p>
            <a:fld id="{46722D8C-DD88-4161-92D4-B93E045F9C9B}" type="slidenum">
              <a:rPr lang="fr-FR" altLang="fr-FR" smtClean="0">
                <a:solidFill>
                  <a:srgbClr val="5B5B98"/>
                </a:solidFill>
              </a:rPr>
              <a:pPr/>
              <a:t>5</a:t>
            </a:fld>
            <a:endParaRPr lang="fr-FR" altLang="fr-FR" dirty="0">
              <a:solidFill>
                <a:srgbClr val="5B5B98"/>
              </a:solidFill>
            </a:endParaRPr>
          </a:p>
        </p:txBody>
      </p:sp>
      <p:pic>
        <p:nvPicPr>
          <p:cNvPr id="2" name="Image 1" descr="06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459" y="855131"/>
            <a:ext cx="8064989" cy="5382181"/>
          </a:xfrm>
          <a:prstGeom prst="rect">
            <a:avLst/>
          </a:prstGeom>
        </p:spPr>
      </p:pic>
      <p:sp>
        <p:nvSpPr>
          <p:cNvPr id="9" name="Rectangle 2"/>
          <p:cNvSpPr txBox="1">
            <a:spLocks noChangeArrowheads="1"/>
          </p:cNvSpPr>
          <p:nvPr/>
        </p:nvSpPr>
        <p:spPr bwMode="auto">
          <a:xfrm>
            <a:off x="590872" y="1897360"/>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chemeClr val="bg1"/>
                </a:solidFill>
                <a:latin typeface="Century Gothic"/>
                <a:cs typeface="Century Gothic"/>
              </a:rPr>
              <a:t>Merci à tous</a:t>
            </a:r>
          </a:p>
        </p:txBody>
      </p:sp>
    </p:spTree>
    <p:extLst>
      <p:ext uri="{BB962C8B-B14F-4D97-AF65-F5344CB8AC3E}">
        <p14:creationId xmlns:p14="http://schemas.microsoft.com/office/powerpoint/2010/main" val="42190012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012160" y="3429000"/>
            <a:ext cx="1080120" cy="216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6" name="Rectangle 2"/>
          <p:cNvSpPr txBox="1">
            <a:spLocks noChangeArrowheads="1"/>
          </p:cNvSpPr>
          <p:nvPr/>
        </p:nvSpPr>
        <p:spPr bwMode="auto">
          <a:xfrm>
            <a:off x="539552" y="260648"/>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rgbClr val="000090"/>
                </a:solidFill>
                <a:latin typeface="Century Gothic"/>
                <a:cs typeface="Century Gothic"/>
              </a:rPr>
              <a:t>Annexe 1: photos - les personnages</a:t>
            </a:r>
          </a:p>
        </p:txBody>
      </p:sp>
      <p:sp>
        <p:nvSpPr>
          <p:cNvPr id="8" name="Espace réservé du numéro de diapositive 7"/>
          <p:cNvSpPr>
            <a:spLocks noGrp="1"/>
          </p:cNvSpPr>
          <p:nvPr>
            <p:ph type="sldNum" sz="quarter" idx="11"/>
          </p:nvPr>
        </p:nvSpPr>
        <p:spPr/>
        <p:txBody>
          <a:bodyPr/>
          <a:lstStyle/>
          <a:p>
            <a:fld id="{46722D8C-DD88-4161-92D4-B93E045F9C9B}" type="slidenum">
              <a:rPr lang="fr-FR" altLang="fr-FR" smtClean="0">
                <a:solidFill>
                  <a:srgbClr val="5B5B98"/>
                </a:solidFill>
              </a:rPr>
              <a:pPr/>
              <a:t>6</a:t>
            </a:fld>
            <a:endParaRPr lang="fr-FR" altLang="fr-FR" dirty="0">
              <a:solidFill>
                <a:srgbClr val="5B5B98"/>
              </a:solidFill>
            </a:endParaRPr>
          </a:p>
        </p:txBody>
      </p:sp>
      <p:pic>
        <p:nvPicPr>
          <p:cNvPr id="2" name="Image 1" descr="0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4934" y="1340768"/>
            <a:ext cx="1297466" cy="1943978"/>
          </a:xfrm>
          <a:prstGeom prst="rect">
            <a:avLst/>
          </a:prstGeom>
        </p:spPr>
      </p:pic>
      <p:pic>
        <p:nvPicPr>
          <p:cNvPr id="3" name="Image 2" descr="0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4596" y="1717866"/>
            <a:ext cx="1045916" cy="1567118"/>
          </a:xfrm>
          <a:prstGeom prst="rect">
            <a:avLst/>
          </a:prstGeom>
        </p:spPr>
      </p:pic>
      <p:pic>
        <p:nvPicPr>
          <p:cNvPr id="15" name="Image 14" descr="05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2120" y="1340768"/>
            <a:ext cx="1243357" cy="1944216"/>
          </a:xfrm>
          <a:prstGeom prst="rect">
            <a:avLst/>
          </a:prstGeom>
        </p:spPr>
      </p:pic>
      <p:pic>
        <p:nvPicPr>
          <p:cNvPr id="17" name="Image 16" descr="053.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52160" y="1340768"/>
            <a:ext cx="1483972" cy="2160240"/>
          </a:xfrm>
          <a:prstGeom prst="rect">
            <a:avLst/>
          </a:prstGeom>
        </p:spPr>
      </p:pic>
      <p:pic>
        <p:nvPicPr>
          <p:cNvPr id="19" name="Image 18" descr="039.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2661" y="1340768"/>
            <a:ext cx="1351467" cy="1944216"/>
          </a:xfrm>
          <a:prstGeom prst="rect">
            <a:avLst/>
          </a:prstGeom>
        </p:spPr>
      </p:pic>
      <p:pic>
        <p:nvPicPr>
          <p:cNvPr id="20" name="Image 19" descr="02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86162" y="3429000"/>
            <a:ext cx="1425998" cy="1930112"/>
          </a:xfrm>
          <a:prstGeom prst="rect">
            <a:avLst/>
          </a:prstGeom>
        </p:spPr>
      </p:pic>
      <p:pic>
        <p:nvPicPr>
          <p:cNvPr id="21" name="Image 20" descr="021.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520" y="1340768"/>
            <a:ext cx="2090681" cy="1944216"/>
          </a:xfrm>
          <a:prstGeom prst="rect">
            <a:avLst/>
          </a:prstGeom>
        </p:spPr>
      </p:pic>
      <p:pic>
        <p:nvPicPr>
          <p:cNvPr id="22" name="Image 21" descr="020.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0" y="3644900"/>
            <a:ext cx="1674440" cy="2376388"/>
          </a:xfrm>
          <a:prstGeom prst="rect">
            <a:avLst/>
          </a:prstGeom>
        </p:spPr>
      </p:pic>
      <p:pic>
        <p:nvPicPr>
          <p:cNvPr id="10" name="Image 9" descr="032.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609479" y="3429000"/>
            <a:ext cx="1034529" cy="1498600"/>
          </a:xfrm>
          <a:prstGeom prst="rect">
            <a:avLst/>
          </a:prstGeom>
        </p:spPr>
      </p:pic>
      <p:pic>
        <p:nvPicPr>
          <p:cNvPr id="24" name="Image 23" descr="018.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979712" y="1340767"/>
            <a:ext cx="1152128" cy="1944217"/>
          </a:xfrm>
          <a:prstGeom prst="rect">
            <a:avLst/>
          </a:prstGeom>
        </p:spPr>
      </p:pic>
      <p:pic>
        <p:nvPicPr>
          <p:cNvPr id="25" name="Image 24" descr="016.jpg"/>
          <p:cNvPicPr>
            <a:picLocks noChangeAspect="1"/>
          </p:cNvPicPr>
          <p:nvPr/>
        </p:nvPicPr>
        <p:blipFill rotWithShape="1">
          <a:blip r:embed="rId12" cstate="email">
            <a:extLst>
              <a:ext uri="{28A0092B-C50C-407E-A947-70E740481C1C}">
                <a14:useLocalDpi xmlns:a14="http://schemas.microsoft.com/office/drawing/2010/main"/>
              </a:ext>
            </a:extLst>
          </a:blip>
          <a:srcRect t="-1" b="-1728"/>
          <a:stretch/>
        </p:blipFill>
        <p:spPr>
          <a:xfrm>
            <a:off x="1547664" y="3645024"/>
            <a:ext cx="1391816" cy="2417316"/>
          </a:xfrm>
          <a:prstGeom prst="rect">
            <a:avLst/>
          </a:prstGeom>
        </p:spPr>
      </p:pic>
      <p:pic>
        <p:nvPicPr>
          <p:cNvPr id="16" name="Image 15" descr="061.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853711" y="3429000"/>
            <a:ext cx="782185" cy="1440160"/>
          </a:xfrm>
          <a:prstGeom prst="rect">
            <a:avLst/>
          </a:prstGeom>
        </p:spPr>
      </p:pic>
      <p:sp>
        <p:nvSpPr>
          <p:cNvPr id="26" name="Rectangle 25"/>
          <p:cNvSpPr/>
          <p:nvPr/>
        </p:nvSpPr>
        <p:spPr bwMode="auto">
          <a:xfrm>
            <a:off x="0" y="3284984"/>
            <a:ext cx="9144000" cy="14401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27" name="Rectangle 26"/>
          <p:cNvSpPr/>
          <p:nvPr/>
        </p:nvSpPr>
        <p:spPr bwMode="auto">
          <a:xfrm>
            <a:off x="3059832" y="4869160"/>
            <a:ext cx="6119664"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1" name="Image 10" descr="043.jp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635896" y="5022000"/>
            <a:ext cx="1901419" cy="1465822"/>
          </a:xfrm>
          <a:prstGeom prst="rect">
            <a:avLst/>
          </a:prstGeom>
        </p:spPr>
      </p:pic>
      <p:pic>
        <p:nvPicPr>
          <p:cNvPr id="9" name="Image 8" descr="031.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986937" y="3645024"/>
            <a:ext cx="1105343" cy="1656184"/>
          </a:xfrm>
          <a:prstGeom prst="rect">
            <a:avLst/>
          </a:prstGeom>
        </p:spPr>
      </p:pic>
      <p:pic>
        <p:nvPicPr>
          <p:cNvPr id="14" name="Image 13" descr="059.jpg"/>
          <p:cNvPicPr>
            <a:picLocks noChangeAspect="1"/>
          </p:cNvPicPr>
          <p:nvPr/>
        </p:nvPicPr>
        <p:blipFill rotWithShape="1">
          <a:blip r:embed="rId16" cstate="email">
            <a:extLst>
              <a:ext uri="{28A0092B-C50C-407E-A947-70E740481C1C}">
                <a14:useLocalDpi xmlns:a14="http://schemas.microsoft.com/office/drawing/2010/main"/>
              </a:ext>
            </a:extLst>
          </a:blip>
          <a:srcRect b="-519"/>
          <a:stretch/>
        </p:blipFill>
        <p:spPr>
          <a:xfrm>
            <a:off x="7074106" y="3645024"/>
            <a:ext cx="1189054" cy="2235200"/>
          </a:xfrm>
          <a:prstGeom prst="rect">
            <a:avLst/>
          </a:prstGeom>
        </p:spPr>
      </p:pic>
      <p:pic>
        <p:nvPicPr>
          <p:cNvPr id="13" name="Image 12" descr="056.jp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8200748" y="3645024"/>
            <a:ext cx="962004" cy="2222500"/>
          </a:xfrm>
          <a:prstGeom prst="rect">
            <a:avLst/>
          </a:prstGeom>
        </p:spPr>
      </p:pic>
      <p:sp>
        <p:nvSpPr>
          <p:cNvPr id="28" name="Rectangle 27"/>
          <p:cNvSpPr/>
          <p:nvPr/>
        </p:nvSpPr>
        <p:spPr bwMode="auto">
          <a:xfrm>
            <a:off x="8136904" y="1340768"/>
            <a:ext cx="1043608" cy="432048"/>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0" name="Rectangle 29"/>
          <p:cNvSpPr/>
          <p:nvPr/>
        </p:nvSpPr>
        <p:spPr bwMode="auto">
          <a:xfrm rot="5400000">
            <a:off x="1115616" y="5445224"/>
            <a:ext cx="936104" cy="216024"/>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122399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6" name="Rectangle 2"/>
          <p:cNvSpPr txBox="1">
            <a:spLocks noChangeArrowheads="1"/>
          </p:cNvSpPr>
          <p:nvPr/>
        </p:nvSpPr>
        <p:spPr bwMode="auto">
          <a:xfrm>
            <a:off x="539552" y="260648"/>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rgbClr val="000090"/>
                </a:solidFill>
                <a:latin typeface="Century Gothic"/>
                <a:cs typeface="Century Gothic"/>
              </a:rPr>
              <a:t>Annexe 1: photos de scènes</a:t>
            </a:r>
          </a:p>
        </p:txBody>
      </p:sp>
      <p:sp>
        <p:nvSpPr>
          <p:cNvPr id="8" name="Espace réservé du numéro de diapositive 7"/>
          <p:cNvSpPr>
            <a:spLocks noGrp="1"/>
          </p:cNvSpPr>
          <p:nvPr>
            <p:ph type="sldNum" sz="quarter" idx="11"/>
          </p:nvPr>
        </p:nvSpPr>
        <p:spPr/>
        <p:txBody>
          <a:bodyPr/>
          <a:lstStyle/>
          <a:p>
            <a:fld id="{46722D8C-DD88-4161-92D4-B93E045F9C9B}" type="slidenum">
              <a:rPr lang="fr-FR" altLang="fr-FR" smtClean="0">
                <a:solidFill>
                  <a:srgbClr val="5B5B98"/>
                </a:solidFill>
              </a:rPr>
              <a:pPr/>
              <a:t>7</a:t>
            </a:fld>
            <a:endParaRPr lang="fr-FR" altLang="fr-FR" dirty="0">
              <a:solidFill>
                <a:srgbClr val="5B5B98"/>
              </a:solidFill>
            </a:endParaRPr>
          </a:p>
        </p:txBody>
      </p:sp>
      <p:pic>
        <p:nvPicPr>
          <p:cNvPr id="11" name="Image 10" descr="00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0000" y="1412776"/>
            <a:ext cx="3225783" cy="2153021"/>
          </a:xfrm>
          <a:prstGeom prst="rect">
            <a:avLst/>
          </a:prstGeom>
        </p:spPr>
      </p:pic>
      <p:pic>
        <p:nvPicPr>
          <p:cNvPr id="12" name="Image 11" descr="00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12776"/>
            <a:ext cx="1290404" cy="2153021"/>
          </a:xfrm>
          <a:prstGeom prst="rect">
            <a:avLst/>
          </a:prstGeom>
        </p:spPr>
      </p:pic>
      <p:pic>
        <p:nvPicPr>
          <p:cNvPr id="13" name="Image 12" descr="01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4000" y="1410325"/>
            <a:ext cx="3030760" cy="2162691"/>
          </a:xfrm>
          <a:prstGeom prst="rect">
            <a:avLst/>
          </a:prstGeom>
        </p:spPr>
      </p:pic>
      <p:pic>
        <p:nvPicPr>
          <p:cNvPr id="14" name="Image 13" descr="01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0352" y="1406003"/>
            <a:ext cx="1441489" cy="2159794"/>
          </a:xfrm>
          <a:prstGeom prst="rect">
            <a:avLst/>
          </a:prstGeom>
        </p:spPr>
      </p:pic>
      <p:pic>
        <p:nvPicPr>
          <p:cNvPr id="15" name="Image 14" descr="015.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8520" y="3645024"/>
            <a:ext cx="1206500" cy="2304256"/>
          </a:xfrm>
          <a:prstGeom prst="rect">
            <a:avLst/>
          </a:prstGeom>
        </p:spPr>
      </p:pic>
      <p:pic>
        <p:nvPicPr>
          <p:cNvPr id="16" name="Image 15" descr="017.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1112" y="3645023"/>
            <a:ext cx="3452896" cy="2304256"/>
          </a:xfrm>
          <a:prstGeom prst="rect">
            <a:avLst/>
          </a:prstGeom>
        </p:spPr>
      </p:pic>
      <p:pic>
        <p:nvPicPr>
          <p:cNvPr id="17" name="Image 16" descr="019.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42036" y="3645024"/>
            <a:ext cx="1054100" cy="2304256"/>
          </a:xfrm>
          <a:prstGeom prst="rect">
            <a:avLst/>
          </a:prstGeom>
        </p:spPr>
      </p:pic>
      <p:pic>
        <p:nvPicPr>
          <p:cNvPr id="18" name="Image 17" descr="018.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0100" y="3645024"/>
            <a:ext cx="3272780" cy="2288439"/>
          </a:xfrm>
          <a:prstGeom prst="rect">
            <a:avLst/>
          </a:prstGeom>
        </p:spPr>
      </p:pic>
    </p:spTree>
    <p:extLst>
      <p:ext uri="{BB962C8B-B14F-4D97-AF65-F5344CB8AC3E}">
        <p14:creationId xmlns:p14="http://schemas.microsoft.com/office/powerpoint/2010/main" val="13653941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6" name="Rectangle 2"/>
          <p:cNvSpPr txBox="1">
            <a:spLocks noChangeArrowheads="1"/>
          </p:cNvSpPr>
          <p:nvPr/>
        </p:nvSpPr>
        <p:spPr bwMode="auto">
          <a:xfrm>
            <a:off x="539552" y="260648"/>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rgbClr val="000090"/>
                </a:solidFill>
                <a:latin typeface="Century Gothic"/>
                <a:cs typeface="Century Gothic"/>
              </a:rPr>
              <a:t>Annexe 1: photos de scènes</a:t>
            </a:r>
          </a:p>
        </p:txBody>
      </p:sp>
      <p:sp>
        <p:nvSpPr>
          <p:cNvPr id="8" name="Espace réservé du numéro de diapositive 7"/>
          <p:cNvSpPr>
            <a:spLocks noGrp="1"/>
          </p:cNvSpPr>
          <p:nvPr>
            <p:ph type="sldNum" sz="quarter" idx="11"/>
          </p:nvPr>
        </p:nvSpPr>
        <p:spPr/>
        <p:txBody>
          <a:bodyPr/>
          <a:lstStyle/>
          <a:p>
            <a:fld id="{46722D8C-DD88-4161-92D4-B93E045F9C9B}" type="slidenum">
              <a:rPr lang="fr-FR" altLang="fr-FR" smtClean="0">
                <a:solidFill>
                  <a:srgbClr val="5B5B98"/>
                </a:solidFill>
              </a:rPr>
              <a:pPr/>
              <a:t>8</a:t>
            </a:fld>
            <a:endParaRPr lang="fr-FR" altLang="fr-FR" dirty="0">
              <a:solidFill>
                <a:srgbClr val="5B5B98"/>
              </a:solidFill>
            </a:endParaRPr>
          </a:p>
        </p:txBody>
      </p:sp>
      <p:pic>
        <p:nvPicPr>
          <p:cNvPr id="2" name="Image 1" descr="02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908" y="1413254"/>
            <a:ext cx="2762900" cy="2039251"/>
          </a:xfrm>
          <a:prstGeom prst="rect">
            <a:avLst/>
          </a:prstGeom>
        </p:spPr>
      </p:pic>
      <p:pic>
        <p:nvPicPr>
          <p:cNvPr id="3" name="Image 2" descr="02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8000" y="1413351"/>
            <a:ext cx="3059596" cy="2041942"/>
          </a:xfrm>
          <a:prstGeom prst="rect">
            <a:avLst/>
          </a:prstGeom>
        </p:spPr>
      </p:pic>
      <p:pic>
        <p:nvPicPr>
          <p:cNvPr id="19" name="Image 18" descr="03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3573016"/>
            <a:ext cx="3347864" cy="2234499"/>
          </a:xfrm>
          <a:prstGeom prst="rect">
            <a:avLst/>
          </a:prstGeom>
        </p:spPr>
      </p:pic>
      <p:pic>
        <p:nvPicPr>
          <p:cNvPr id="20" name="Image 19" descr="04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160" y="1412518"/>
            <a:ext cx="3024336" cy="2018508"/>
          </a:xfrm>
          <a:prstGeom prst="rect">
            <a:avLst/>
          </a:prstGeom>
        </p:spPr>
      </p:pic>
      <p:pic>
        <p:nvPicPr>
          <p:cNvPr id="23" name="Image 22" descr="033.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573016"/>
            <a:ext cx="1606259" cy="2520280"/>
          </a:xfrm>
          <a:prstGeom prst="rect">
            <a:avLst/>
          </a:prstGeom>
        </p:spPr>
      </p:pic>
      <p:pic>
        <p:nvPicPr>
          <p:cNvPr id="24" name="Image 23" descr="03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8413" y="3573016"/>
            <a:ext cx="1345715" cy="2016224"/>
          </a:xfrm>
          <a:prstGeom prst="rect">
            <a:avLst/>
          </a:prstGeom>
        </p:spPr>
      </p:pic>
      <p:pic>
        <p:nvPicPr>
          <p:cNvPr id="25" name="Image 24" descr="035.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81200" y="3573016"/>
            <a:ext cx="2627784" cy="1753650"/>
          </a:xfrm>
          <a:prstGeom prst="rect">
            <a:avLst/>
          </a:prstGeom>
        </p:spPr>
      </p:pic>
    </p:spTree>
    <p:extLst>
      <p:ext uri="{BB962C8B-B14F-4D97-AF65-F5344CB8AC3E}">
        <p14:creationId xmlns:p14="http://schemas.microsoft.com/office/powerpoint/2010/main" val="15094017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4 branches 3"/>
          <p:cNvSpPr/>
          <p:nvPr/>
        </p:nvSpPr>
        <p:spPr bwMode="auto">
          <a:xfrm>
            <a:off x="403200" y="-108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5" name="Étoile à 4 branches 4"/>
          <p:cNvSpPr/>
          <p:nvPr/>
        </p:nvSpPr>
        <p:spPr bwMode="auto">
          <a:xfrm>
            <a:off x="126000" y="396000"/>
            <a:ext cx="288032" cy="288032"/>
          </a:xfrm>
          <a:prstGeom prst="star4">
            <a:avLst/>
          </a:prstGeom>
          <a:solidFill>
            <a:schemeClr val="accent5">
              <a:lumMod val="2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accent1">
                  <a:lumMod val="50000"/>
                </a:schemeClr>
              </a:solidFill>
              <a:effectLst/>
              <a:latin typeface="Arial" charset="0"/>
            </a:endParaRPr>
          </a:p>
        </p:txBody>
      </p:sp>
      <p:sp>
        <p:nvSpPr>
          <p:cNvPr id="6" name="Rectangle 2"/>
          <p:cNvSpPr txBox="1">
            <a:spLocks noChangeArrowheads="1"/>
          </p:cNvSpPr>
          <p:nvPr/>
        </p:nvSpPr>
        <p:spPr bwMode="auto">
          <a:xfrm>
            <a:off x="539552" y="260648"/>
            <a:ext cx="8229600" cy="10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fr-FR" altLang="fr-FR" sz="2800" dirty="0">
                <a:solidFill>
                  <a:srgbClr val="000090"/>
                </a:solidFill>
                <a:latin typeface="Century Gothic"/>
                <a:cs typeface="Century Gothic"/>
              </a:rPr>
              <a:t>Annexe 1: photos de scènes</a:t>
            </a:r>
          </a:p>
        </p:txBody>
      </p:sp>
      <p:sp>
        <p:nvSpPr>
          <p:cNvPr id="8" name="Espace réservé du numéro de diapositive 7"/>
          <p:cNvSpPr>
            <a:spLocks noGrp="1"/>
          </p:cNvSpPr>
          <p:nvPr>
            <p:ph type="sldNum" sz="quarter" idx="11"/>
          </p:nvPr>
        </p:nvSpPr>
        <p:spPr/>
        <p:txBody>
          <a:bodyPr/>
          <a:lstStyle/>
          <a:p>
            <a:fld id="{46722D8C-DD88-4161-92D4-B93E045F9C9B}" type="slidenum">
              <a:rPr lang="fr-FR" altLang="fr-FR" smtClean="0">
                <a:solidFill>
                  <a:srgbClr val="5B5B98"/>
                </a:solidFill>
              </a:rPr>
              <a:pPr/>
              <a:t>9</a:t>
            </a:fld>
            <a:endParaRPr lang="fr-FR" altLang="fr-FR" dirty="0">
              <a:solidFill>
                <a:srgbClr val="5B5B98"/>
              </a:solidFill>
            </a:endParaRPr>
          </a:p>
        </p:txBody>
      </p:sp>
      <p:pic>
        <p:nvPicPr>
          <p:cNvPr id="13" name="Image 12" descr="05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5777" y="3861048"/>
            <a:ext cx="2736303" cy="1826296"/>
          </a:xfrm>
          <a:prstGeom prst="rect">
            <a:avLst/>
          </a:prstGeom>
        </p:spPr>
      </p:pic>
      <p:pic>
        <p:nvPicPr>
          <p:cNvPr id="14" name="Image 13" descr="05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6" y="3861048"/>
            <a:ext cx="2470037" cy="2098492"/>
          </a:xfrm>
          <a:prstGeom prst="rect">
            <a:avLst/>
          </a:prstGeom>
        </p:spPr>
      </p:pic>
      <p:pic>
        <p:nvPicPr>
          <p:cNvPr id="16" name="Image 15" descr="03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26000" y="1700808"/>
            <a:ext cx="1775045" cy="2088232"/>
          </a:xfrm>
          <a:prstGeom prst="rect">
            <a:avLst/>
          </a:prstGeom>
        </p:spPr>
      </p:pic>
      <p:pic>
        <p:nvPicPr>
          <p:cNvPr id="17" name="Image 16" descr="053.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56300" y="1374244"/>
            <a:ext cx="3224212" cy="2414796"/>
          </a:xfrm>
          <a:prstGeom prst="rect">
            <a:avLst/>
          </a:prstGeom>
        </p:spPr>
      </p:pic>
      <p:pic>
        <p:nvPicPr>
          <p:cNvPr id="15" name="Image 14" descr="027.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03630" y="1375200"/>
            <a:ext cx="2064514" cy="2413840"/>
          </a:xfrm>
          <a:prstGeom prst="rect">
            <a:avLst/>
          </a:prstGeom>
        </p:spPr>
      </p:pic>
      <p:pic>
        <p:nvPicPr>
          <p:cNvPr id="2" name="Image 1" descr="048.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64088" y="3861048"/>
            <a:ext cx="1860530" cy="2304256"/>
          </a:xfrm>
          <a:prstGeom prst="rect">
            <a:avLst/>
          </a:prstGeom>
        </p:spPr>
      </p:pic>
      <p:pic>
        <p:nvPicPr>
          <p:cNvPr id="3" name="Image 2" descr="050.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26896" y="3861048"/>
            <a:ext cx="1817104" cy="2304256"/>
          </a:xfrm>
          <a:prstGeom prst="rect">
            <a:avLst/>
          </a:prstGeom>
        </p:spPr>
      </p:pic>
      <p:pic>
        <p:nvPicPr>
          <p:cNvPr id="18" name="Image 17" descr="037.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8944" y="1700808"/>
            <a:ext cx="1839278" cy="2073150"/>
          </a:xfrm>
          <a:prstGeom prst="rect">
            <a:avLst/>
          </a:prstGeom>
        </p:spPr>
      </p:pic>
    </p:spTree>
    <p:extLst>
      <p:ext uri="{BB962C8B-B14F-4D97-AF65-F5344CB8AC3E}">
        <p14:creationId xmlns:p14="http://schemas.microsoft.com/office/powerpoint/2010/main" val="386392417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Grant 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3689</TotalTime>
  <Words>717</Words>
  <Application>Microsoft Office PowerPoint</Application>
  <PresentationFormat>Affichage à l'écran (4:3)</PresentationFormat>
  <Paragraphs>76</Paragraphs>
  <Slides>10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Arial Black</vt:lpstr>
      <vt:lpstr>Century Gothic</vt:lpstr>
      <vt:lpstr>Didot</vt:lpstr>
      <vt:lpstr>Times New Roman</vt:lpstr>
      <vt:lpstr>Wingdings</vt:lpstr>
      <vt:lpstr>Grant proposal</vt:lpstr>
      <vt:lpstr>Princesse Aurore</vt:lpstr>
      <vt:lpstr>Synthèse du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Princesse AURORE</dc:title>
  <dc:creator>jdforet</dc:creator>
  <cp:lastModifiedBy>Jean-dominique FORET</cp:lastModifiedBy>
  <cp:revision>161</cp:revision>
  <dcterms:created xsi:type="dcterms:W3CDTF">2016-10-31T09:26:36Z</dcterms:created>
  <dcterms:modified xsi:type="dcterms:W3CDTF">2020-01-26T18:09:42Z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